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Roboto" panose="02000000000000000000" pitchFamily="2" charset="0"/>
      <p:regular r:id="rId13"/>
    </p:embeddedFont>
    <p:embeddedFont>
      <p:font typeface="Roboto Slab" pitchFamily="2" charset="0"/>
      <p:bold r:id="rId14"/>
    </p:embeddedFont>
    <p:embeddedFont>
      <p:font typeface="Roboto Slab Light" pitchFamily="2" charset="0"/>
      <p:regular r:id="rId1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10/5/2025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p:spPr>
      </p:sp>
      <p:sp>
        <p:nvSpPr>
          <p:cNvPr id="3" name="Shape 1"/>
          <p:cNvSpPr/>
          <p:nvPr/>
        </p:nvSpPr>
        <p:spPr>
          <a:xfrm>
            <a:off x="0" y="0"/>
            <a:ext cx="14630400" cy="8229600"/>
          </a:xfrm>
          <a:prstGeom prst="rect">
            <a:avLst/>
          </a:prstGeom>
          <a:solidFill>
            <a:srgbClr val="FBFCFE"/>
          </a:solidFill>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964280" y="779975"/>
            <a:ext cx="7150656" cy="708779"/>
          </a:xfrm>
          <a:prstGeom prst="rect">
            <a:avLst/>
          </a:prstGeom>
          <a:noFill/>
        </p:spPr>
        <p:txBody>
          <a:bodyPr wrap="none" lIns="0" tIns="0" rIns="0" bIns="0" rtlCol="0" anchor="t"/>
          <a:lstStyle/>
          <a:p>
            <a:pPr marL="0" indent="0" algn="l">
              <a:lnSpc>
                <a:spcPts val="5550"/>
              </a:lnSpc>
              <a:buNone/>
            </a:pPr>
            <a:r>
              <a:rPr lang="en-US" sz="4450" dirty="0">
                <a:solidFill>
                  <a:srgbClr val="3257B8"/>
                </a:solidFill>
                <a:latin typeface="Roboto Slab" pitchFamily="34" charset="0"/>
                <a:ea typeface="Roboto Slab" pitchFamily="34" charset="-122"/>
                <a:cs typeface="Roboto Slab" pitchFamily="34" charset="-120"/>
              </a:rPr>
              <a:t>Will It Rain on My Parade?</a:t>
            </a:r>
            <a:endParaRPr lang="en-US" sz="4450" dirty="0"/>
          </a:p>
        </p:txBody>
      </p:sp>
      <p:sp>
        <p:nvSpPr>
          <p:cNvPr id="4" name="Text 1"/>
          <p:cNvSpPr/>
          <p:nvPr/>
        </p:nvSpPr>
        <p:spPr>
          <a:xfrm>
            <a:off x="793790" y="1909048"/>
            <a:ext cx="4536519" cy="589836"/>
          </a:xfrm>
          <a:prstGeom prst="rect">
            <a:avLst/>
          </a:prstGeom>
          <a:noFill/>
        </p:spPr>
        <p:txBody>
          <a:bodyPr wrap="none" lIns="0" tIns="0" rIns="0" bIns="0" rtlCol="0" anchor="t"/>
          <a:lstStyle/>
          <a:p>
            <a:pPr marL="0" indent="0" algn="l">
              <a:lnSpc>
                <a:spcPts val="4450"/>
              </a:lnSpc>
              <a:buNone/>
            </a:pPr>
            <a:r>
              <a:rPr lang="en-US" sz="3550" dirty="0">
                <a:solidFill>
                  <a:srgbClr val="000000"/>
                </a:solidFill>
                <a:latin typeface="Roboto Slab" pitchFamily="34" charset="0"/>
                <a:ea typeface="Roboto Slab" pitchFamily="34" charset="-122"/>
                <a:cs typeface="Roboto Slab" pitchFamily="34" charset="-120"/>
              </a:rPr>
              <a:t>🎯</a:t>
            </a:r>
            <a:r>
              <a:rPr lang="en-US" sz="3550" dirty="0">
                <a:solidFill>
                  <a:srgbClr val="3257B8"/>
                </a:solidFill>
                <a:latin typeface="Roboto Slab" pitchFamily="34" charset="0"/>
                <a:ea typeface="Roboto Slab" pitchFamily="34" charset="-122"/>
                <a:cs typeface="Roboto Slab" pitchFamily="34" charset="-120"/>
              </a:rPr>
              <a:t> The Challenge</a:t>
            </a:r>
            <a:endParaRPr lang="en-US" sz="3550" dirty="0"/>
          </a:p>
        </p:txBody>
      </p:sp>
      <p:sp>
        <p:nvSpPr>
          <p:cNvPr id="5" name="Text 2"/>
          <p:cNvSpPr/>
          <p:nvPr/>
        </p:nvSpPr>
        <p:spPr>
          <a:xfrm>
            <a:off x="875070" y="2709705"/>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Event planners face a constant dilemma: weather forecasts are either too broad or lack the precision needed for critical outdoor decisions. Rain can devastate festivals, parades, and community gatherings, resulting in significant financial losses and disappointed attendees.</a:t>
            </a:r>
            <a:endParaRPr lang="en-US" sz="1750" dirty="0"/>
          </a:p>
        </p:txBody>
      </p:sp>
      <p:sp>
        <p:nvSpPr>
          <p:cNvPr id="6" name="Text 3"/>
          <p:cNvSpPr/>
          <p:nvPr/>
        </p:nvSpPr>
        <p:spPr>
          <a:xfrm>
            <a:off x="875069" y="4297878"/>
            <a:ext cx="7556421" cy="725805"/>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The solution requires a </a:t>
            </a:r>
            <a:r>
              <a:rPr lang="en-US" sz="1750" b="1" dirty="0">
                <a:solidFill>
                  <a:srgbClr val="15213F"/>
                </a:solidFill>
                <a:latin typeface="Roboto" panose="02000000000000000000" pitchFamily="34" charset="0"/>
                <a:ea typeface="Roboto" panose="02000000000000000000" pitchFamily="34" charset="-122"/>
                <a:cs typeface="Roboto" panose="02000000000000000000" pitchFamily="34" charset="-120"/>
              </a:rPr>
              <a:t>reliable, hyperlocal system</a:t>
            </a: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 that delivers credible NASA satellite data through simple, actionable visualizations.</a:t>
            </a:r>
            <a:endParaRPr lang="en-US" sz="1750" dirty="0"/>
          </a:p>
        </p:txBody>
      </p:sp>
      <p:sp>
        <p:nvSpPr>
          <p:cNvPr id="7" name="TextBox 6">
            <a:extLst>
              <a:ext uri="{FF2B5EF4-FFF2-40B4-BE49-F238E27FC236}">
                <a16:creationId xmlns:a16="http://schemas.microsoft.com/office/drawing/2014/main" id="{632F0988-2419-9549-8122-9FF081B7BCEB}"/>
              </a:ext>
            </a:extLst>
          </p:cNvPr>
          <p:cNvSpPr txBox="1"/>
          <p:nvPr/>
        </p:nvSpPr>
        <p:spPr>
          <a:xfrm>
            <a:off x="793790" y="5736655"/>
            <a:ext cx="8209280" cy="2015936"/>
          </a:xfrm>
          <a:prstGeom prst="rect">
            <a:avLst/>
          </a:prstGeom>
          <a:noFill/>
        </p:spPr>
        <p:txBody>
          <a:bodyPr wrap="square" rtlCol="0">
            <a:spAutoFit/>
          </a:bodyPr>
          <a:lstStyle/>
          <a:p>
            <a:r>
              <a:rPr lang="en-US" sz="2000" b="1" u="sng" dirty="0">
                <a:solidFill>
                  <a:schemeClr val="accent1">
                    <a:lumMod val="75000"/>
                  </a:schemeClr>
                </a:solidFill>
              </a:rPr>
              <a:t>Team members</a:t>
            </a:r>
            <a:r>
              <a:rPr lang="en-US" sz="2000" dirty="0">
                <a:solidFill>
                  <a:schemeClr val="accent1">
                    <a:lumMod val="75000"/>
                  </a:schemeClr>
                </a:solidFill>
              </a:rPr>
              <a:t>:</a:t>
            </a:r>
          </a:p>
          <a:p>
            <a:pPr marL="285750" indent="-285750">
              <a:buFont typeface="Arial" panose="020B0604020202020204" pitchFamily="34" charset="0"/>
              <a:buChar char="•"/>
            </a:pPr>
            <a:r>
              <a:rPr lang="en-US" sz="1750" dirty="0" err="1"/>
              <a:t>Giripogu</a:t>
            </a:r>
            <a:r>
              <a:rPr lang="en-US" sz="1750" dirty="0"/>
              <a:t> Neha			</a:t>
            </a:r>
          </a:p>
          <a:p>
            <a:pPr marL="285750" indent="-285750">
              <a:buFont typeface="Arial" panose="020B0604020202020204" pitchFamily="34" charset="0"/>
              <a:buChar char="•"/>
            </a:pPr>
            <a:r>
              <a:rPr lang="en-US" sz="1750" dirty="0" err="1"/>
              <a:t>Kanchugantala</a:t>
            </a:r>
            <a:r>
              <a:rPr lang="en-US" sz="1750" dirty="0"/>
              <a:t> Harshitha</a:t>
            </a:r>
          </a:p>
          <a:p>
            <a:pPr marL="285750" indent="-285750">
              <a:buFont typeface="Arial" panose="020B0604020202020204" pitchFamily="34" charset="0"/>
              <a:buChar char="•"/>
            </a:pPr>
            <a:r>
              <a:rPr lang="en-US" sz="1750" dirty="0" err="1"/>
              <a:t>Jeeviguntla</a:t>
            </a:r>
            <a:r>
              <a:rPr lang="en-US" sz="1750" dirty="0"/>
              <a:t> Sathvika</a:t>
            </a:r>
          </a:p>
          <a:p>
            <a:pPr marL="285750" indent="-285750">
              <a:buFont typeface="Arial" panose="020B0604020202020204" pitchFamily="34" charset="0"/>
              <a:buChar char="•"/>
            </a:pPr>
            <a:r>
              <a:rPr lang="en-US" sz="1750" dirty="0"/>
              <a:t>Mangali Sai </a:t>
            </a:r>
            <a:r>
              <a:rPr lang="en-US" sz="1750" dirty="0" err="1"/>
              <a:t>kushal</a:t>
            </a:r>
            <a:endParaRPr lang="en-US" sz="1750" dirty="0"/>
          </a:p>
          <a:p>
            <a:pPr marL="285750" indent="-285750">
              <a:buFont typeface="Arial" panose="020B0604020202020204" pitchFamily="34" charset="0"/>
              <a:buChar char="•"/>
            </a:pPr>
            <a:r>
              <a:rPr lang="en-IN" sz="1750" dirty="0" err="1"/>
              <a:t>Gollapalle</a:t>
            </a:r>
            <a:r>
              <a:rPr lang="en-IN" sz="1750" dirty="0"/>
              <a:t> </a:t>
            </a:r>
            <a:r>
              <a:rPr lang="en-IN" sz="1750" dirty="0" err="1"/>
              <a:t>venkata</a:t>
            </a:r>
            <a:r>
              <a:rPr lang="en-IN" sz="1750" dirty="0"/>
              <a:t> </a:t>
            </a:r>
            <a:r>
              <a:rPr lang="en-IN" sz="1750" dirty="0" err="1"/>
              <a:t>sai</a:t>
            </a:r>
            <a:endParaRPr lang="en-IN" sz="1750" dirty="0"/>
          </a:p>
          <a:p>
            <a:pPr marL="285750" indent="-285750">
              <a:buFont typeface="Arial" panose="020B0604020202020204" pitchFamily="34" charset="0"/>
              <a:buChar char="•"/>
            </a:pPr>
            <a:r>
              <a:rPr lang="en-IN" sz="1750" dirty="0" err="1"/>
              <a:t>Kalugotla</a:t>
            </a:r>
            <a:r>
              <a:rPr lang="en-IN" sz="1750" dirty="0"/>
              <a:t> naga </a:t>
            </a:r>
            <a:r>
              <a:rPr lang="en-IN" sz="1750" dirty="0" err="1"/>
              <a:t>divya</a:t>
            </a:r>
            <a:endParaRPr lang="en-IN" sz="1750" dirty="0"/>
          </a:p>
        </p:txBody>
      </p:sp>
      <p:sp>
        <p:nvSpPr>
          <p:cNvPr id="8" name="TextBox 7">
            <a:extLst>
              <a:ext uri="{FF2B5EF4-FFF2-40B4-BE49-F238E27FC236}">
                <a16:creationId xmlns:a16="http://schemas.microsoft.com/office/drawing/2014/main" id="{F643572A-60A7-4D5D-E108-9E4FFB73CD5D}"/>
              </a:ext>
            </a:extLst>
          </p:cNvPr>
          <p:cNvSpPr txBox="1"/>
          <p:nvPr/>
        </p:nvSpPr>
        <p:spPr>
          <a:xfrm>
            <a:off x="9144000" y="289932"/>
            <a:ext cx="5486400" cy="923330"/>
          </a:xfrm>
          <a:prstGeom prst="rect">
            <a:avLst/>
          </a:prstGeom>
          <a:noFill/>
        </p:spPr>
        <p:txBody>
          <a:bodyPr wrap="square" rtlCol="0">
            <a:spAutoFit/>
          </a:bodyPr>
          <a:lstStyle/>
          <a:p>
            <a:pPr algn="ctr"/>
            <a:r>
              <a:rPr lang="en-IN" sz="5400" dirty="0">
                <a:solidFill>
                  <a:schemeClr val="bg1">
                    <a:lumMod val="95000"/>
                  </a:schemeClr>
                </a:solidFill>
              </a:rPr>
              <a:t>Cosmic voyagers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719"/>
          </a:xfrm>
          <a:prstGeom prst="rect">
            <a:avLst/>
          </a:prstGeom>
        </p:spPr>
      </p:pic>
      <p:sp>
        <p:nvSpPr>
          <p:cNvPr id="3" name="Text 0"/>
          <p:cNvSpPr/>
          <p:nvPr/>
        </p:nvSpPr>
        <p:spPr>
          <a:xfrm>
            <a:off x="6262330" y="609600"/>
            <a:ext cx="7592139" cy="4156591"/>
          </a:xfrm>
          <a:prstGeom prst="rect">
            <a:avLst/>
          </a:prstGeom>
          <a:noFill/>
        </p:spPr>
        <p:txBody>
          <a:bodyPr wrap="square" lIns="0" tIns="0" rIns="0" bIns="0" rtlCol="0" anchor="t"/>
          <a:lstStyle/>
          <a:p>
            <a:pPr marL="0" indent="0" algn="l">
              <a:lnSpc>
                <a:spcPts val="10900"/>
              </a:lnSpc>
              <a:buNone/>
            </a:pPr>
            <a:r>
              <a:rPr lang="en-US" sz="8700" dirty="0">
                <a:solidFill>
                  <a:srgbClr val="3257B8"/>
                </a:solidFill>
                <a:latin typeface="Roboto Slab" pitchFamily="34" charset="0"/>
                <a:ea typeface="Roboto Slab" pitchFamily="34" charset="-122"/>
                <a:cs typeface="Roboto Slab" pitchFamily="34" charset="-120"/>
              </a:rPr>
              <a:t>Empowering Confident Decisions</a:t>
            </a:r>
            <a:endParaRPr lang="en-US" sz="8700" dirty="0"/>
          </a:p>
        </p:txBody>
      </p:sp>
      <p:sp>
        <p:nvSpPr>
          <p:cNvPr id="4" name="Text 1"/>
          <p:cNvSpPr/>
          <p:nvPr/>
        </p:nvSpPr>
        <p:spPr>
          <a:xfrm>
            <a:off x="6262330" y="5098733"/>
            <a:ext cx="7592139" cy="1418749"/>
          </a:xfrm>
          <a:prstGeom prst="rect">
            <a:avLst/>
          </a:prstGeom>
          <a:noFill/>
        </p:spPr>
        <p:txBody>
          <a:bodyPr wrap="square" lIns="0" tIns="0" rIns="0" bIns="0" rtlCol="0" anchor="t"/>
          <a:lstStyle/>
          <a:p>
            <a:pPr marL="0" indent="0" algn="l">
              <a:lnSpc>
                <a:spcPts val="2750"/>
              </a:lnSpc>
              <a:buNone/>
            </a:pPr>
            <a:r>
              <a:rPr lang="en-US" sz="1700" dirty="0">
                <a:solidFill>
                  <a:srgbClr val="15213F"/>
                </a:solidFill>
                <a:latin typeface="Roboto" panose="02000000000000000000" pitchFamily="34" charset="0"/>
                <a:ea typeface="Roboto" panose="02000000000000000000" pitchFamily="34" charset="-122"/>
                <a:cs typeface="Roboto" panose="02000000000000000000" pitchFamily="34" charset="-120"/>
              </a:rPr>
              <a:t>"Will It Rain On My Parade?" transforms NASA's satellite technology into a powerful decision-making tool, empowering everyone from festival organizers to farmers to make weather-dependent choices with unprecedented confidence and clarity.</a:t>
            </a:r>
            <a:endParaRPr lang="en-US" sz="1700" dirty="0"/>
          </a:p>
        </p:txBody>
      </p:sp>
      <p:sp>
        <p:nvSpPr>
          <p:cNvPr id="5" name="Text 2"/>
          <p:cNvSpPr/>
          <p:nvPr/>
        </p:nvSpPr>
        <p:spPr>
          <a:xfrm>
            <a:off x="6594872" y="7016115"/>
            <a:ext cx="7259598" cy="354687"/>
          </a:xfrm>
          <a:prstGeom prst="rect">
            <a:avLst/>
          </a:prstGeom>
          <a:noFill/>
        </p:spPr>
        <p:txBody>
          <a:bodyPr wrap="none" lIns="0" tIns="0" rIns="0" bIns="0" rtlCol="0" anchor="t"/>
          <a:lstStyle/>
          <a:p>
            <a:pPr marL="0" indent="0" algn="l">
              <a:lnSpc>
                <a:spcPts val="2750"/>
              </a:lnSpc>
              <a:buNone/>
            </a:pPr>
            <a:r>
              <a:rPr lang="en-US" sz="1700" dirty="0">
                <a:solidFill>
                  <a:srgbClr val="15213F"/>
                </a:solidFill>
                <a:latin typeface="Roboto" panose="02000000000000000000" pitchFamily="34" charset="0"/>
                <a:ea typeface="Roboto" panose="02000000000000000000" pitchFamily="34" charset="-122"/>
                <a:cs typeface="Roboto" panose="02000000000000000000" pitchFamily="34" charset="-120"/>
              </a:rPr>
              <a:t>When planning matters most, trust the data that comes from space.</a:t>
            </a:r>
            <a:endParaRPr lang="en-US" sz="1700" dirty="0"/>
          </a:p>
        </p:txBody>
      </p:sp>
      <p:sp>
        <p:nvSpPr>
          <p:cNvPr id="6" name="Shape 3"/>
          <p:cNvSpPr/>
          <p:nvPr/>
        </p:nvSpPr>
        <p:spPr>
          <a:xfrm>
            <a:off x="6262330" y="6766798"/>
            <a:ext cx="30480" cy="853321"/>
          </a:xfrm>
          <a:prstGeom prst="rect">
            <a:avLst/>
          </a:prstGeom>
          <a:solidFill>
            <a:srgbClr val="3257B8"/>
          </a:solid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45538"/>
            <a:ext cx="7556421" cy="1440418"/>
          </a:xfrm>
          <a:prstGeom prst="rect">
            <a:avLst/>
          </a:prstGeom>
          <a:noFill/>
        </p:spPr>
        <p:txBody>
          <a:bodyPr wrap="square" lIns="0" tIns="0" rIns="0" bIns="0" rtlCol="0" anchor="t"/>
          <a:lstStyle/>
          <a:p>
            <a:pPr marL="0" indent="0" algn="l">
              <a:lnSpc>
                <a:spcPts val="5550"/>
              </a:lnSpc>
              <a:buNone/>
            </a:pPr>
            <a:r>
              <a:rPr lang="en-US" sz="4450" dirty="0">
                <a:solidFill>
                  <a:srgbClr val="000000"/>
                </a:solidFill>
                <a:latin typeface="Roboto Slab" pitchFamily="34" charset="0"/>
                <a:ea typeface="Roboto Slab" pitchFamily="34" charset="-122"/>
                <a:cs typeface="Roboto Slab" pitchFamily="34" charset="-120"/>
              </a:rPr>
              <a:t>💡</a:t>
            </a:r>
            <a:r>
              <a:rPr lang="en-US" sz="4450" dirty="0">
                <a:solidFill>
                  <a:srgbClr val="3257B8"/>
                </a:solidFill>
                <a:latin typeface="Roboto Slab" pitchFamily="34" charset="0"/>
                <a:ea typeface="Roboto Slab" pitchFamily="34" charset="-122"/>
                <a:cs typeface="Roboto Slab" pitchFamily="34" charset="-120"/>
              </a:rPr>
              <a:t> AI-Driven Rain Prediction Solution</a:t>
            </a:r>
            <a:endParaRPr lang="en-US" sz="4450" dirty="0"/>
          </a:p>
        </p:txBody>
      </p:sp>
      <p:sp>
        <p:nvSpPr>
          <p:cNvPr id="4" name="Shape 1"/>
          <p:cNvSpPr/>
          <p:nvPr/>
        </p:nvSpPr>
        <p:spPr>
          <a:xfrm>
            <a:off x="6280190" y="3226118"/>
            <a:ext cx="3664744" cy="2024182"/>
          </a:xfrm>
          <a:prstGeom prst="roundRect">
            <a:avLst>
              <a:gd name="adj" fmla="val 1681"/>
            </a:avLst>
          </a:prstGeom>
          <a:solidFill>
            <a:srgbClr val="E9ECF2"/>
          </a:solidFill>
        </p:spPr>
      </p:sp>
      <p:sp>
        <p:nvSpPr>
          <p:cNvPr id="5" name="Text 2"/>
          <p:cNvSpPr/>
          <p:nvPr/>
        </p:nvSpPr>
        <p:spPr>
          <a:xfrm>
            <a:off x="6507004" y="3452932"/>
            <a:ext cx="3211116" cy="708660"/>
          </a:xfrm>
          <a:prstGeom prst="rect">
            <a:avLst/>
          </a:prstGeom>
          <a:noFill/>
        </p:spPr>
        <p:txBody>
          <a:bodyPr wrap="squar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NASA-Powered Intelligence</a:t>
            </a:r>
            <a:endParaRPr lang="en-US" sz="2200" dirty="0"/>
          </a:p>
        </p:txBody>
      </p:sp>
      <p:sp>
        <p:nvSpPr>
          <p:cNvPr id="6" name="Text 3"/>
          <p:cNvSpPr/>
          <p:nvPr/>
        </p:nvSpPr>
        <p:spPr>
          <a:xfrm>
            <a:off x="6507004" y="4297680"/>
            <a:ext cx="3211116" cy="725805"/>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Leverages satellite precipitation data for unmatched accuracy</a:t>
            </a:r>
            <a:endParaRPr lang="en-US" sz="1750" dirty="0"/>
          </a:p>
        </p:txBody>
      </p:sp>
      <p:sp>
        <p:nvSpPr>
          <p:cNvPr id="7" name="Shape 4"/>
          <p:cNvSpPr/>
          <p:nvPr/>
        </p:nvSpPr>
        <p:spPr>
          <a:xfrm>
            <a:off x="10171748" y="3226118"/>
            <a:ext cx="3664863" cy="2024182"/>
          </a:xfrm>
          <a:prstGeom prst="roundRect">
            <a:avLst>
              <a:gd name="adj" fmla="val 1681"/>
            </a:avLst>
          </a:prstGeom>
          <a:solidFill>
            <a:srgbClr val="E9ECF2"/>
          </a:solidFill>
        </p:spPr>
      </p:sp>
      <p:sp>
        <p:nvSpPr>
          <p:cNvPr id="8" name="Text 5"/>
          <p:cNvSpPr/>
          <p:nvPr/>
        </p:nvSpPr>
        <p:spPr>
          <a:xfrm>
            <a:off x="10398562" y="3452932"/>
            <a:ext cx="3211235" cy="708660"/>
          </a:xfrm>
          <a:prstGeom prst="rect">
            <a:avLst/>
          </a:prstGeom>
          <a:noFill/>
        </p:spPr>
        <p:txBody>
          <a:bodyPr wrap="squar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Location-Specific Forecasts</a:t>
            </a:r>
            <a:endParaRPr lang="en-US" sz="2200" dirty="0"/>
          </a:p>
        </p:txBody>
      </p:sp>
      <p:sp>
        <p:nvSpPr>
          <p:cNvPr id="9" name="Text 6"/>
          <p:cNvSpPr/>
          <p:nvPr/>
        </p:nvSpPr>
        <p:spPr>
          <a:xfrm>
            <a:off x="10398562" y="4297680"/>
            <a:ext cx="3211235" cy="725805"/>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Pinpoint predictions for any location worldwide</a:t>
            </a:r>
            <a:endParaRPr lang="en-US" sz="1750" dirty="0"/>
          </a:p>
        </p:txBody>
      </p:sp>
      <p:sp>
        <p:nvSpPr>
          <p:cNvPr id="10" name="Shape 7"/>
          <p:cNvSpPr/>
          <p:nvPr/>
        </p:nvSpPr>
        <p:spPr>
          <a:xfrm>
            <a:off x="6280190" y="5477113"/>
            <a:ext cx="7556421" cy="1306949"/>
          </a:xfrm>
          <a:prstGeom prst="roundRect">
            <a:avLst>
              <a:gd name="adj" fmla="val 2603"/>
            </a:avLst>
          </a:prstGeom>
          <a:solidFill>
            <a:srgbClr val="E9ECF2"/>
          </a:solidFill>
        </p:spPr>
      </p:sp>
      <p:sp>
        <p:nvSpPr>
          <p:cNvPr id="11" name="Text 8"/>
          <p:cNvSpPr/>
          <p:nvPr/>
        </p:nvSpPr>
        <p:spPr>
          <a:xfrm>
            <a:off x="6507004" y="5703927"/>
            <a:ext cx="3264098" cy="354330"/>
          </a:xfrm>
          <a:prstGeom prst="rect">
            <a:avLst/>
          </a:prstGeom>
          <a:noFill/>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Simple Decision Making</a:t>
            </a:r>
            <a:endParaRPr lang="en-US" sz="2200" dirty="0"/>
          </a:p>
        </p:txBody>
      </p:sp>
      <p:sp>
        <p:nvSpPr>
          <p:cNvPr id="12" name="Text 9"/>
          <p:cNvSpPr/>
          <p:nvPr/>
        </p:nvSpPr>
        <p:spPr>
          <a:xfrm>
            <a:off x="6507004" y="6194346"/>
            <a:ext cx="7102793"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Clear visualizations that eliminate guesswork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493163"/>
            <a:ext cx="5670590" cy="731639"/>
          </a:xfrm>
          <a:prstGeom prst="rect">
            <a:avLst/>
          </a:prstGeom>
          <a:noFill/>
        </p:spPr>
        <p:txBody>
          <a:bodyPr wrap="none" lIns="0" tIns="0" rIns="0" bIns="0" rtlCol="0" anchor="t"/>
          <a:lstStyle/>
          <a:p>
            <a:pPr marL="0" indent="0" algn="l">
              <a:lnSpc>
                <a:spcPts val="5550"/>
              </a:lnSpc>
              <a:buNone/>
            </a:pPr>
            <a:r>
              <a:rPr lang="en-US" sz="4450" dirty="0">
                <a:solidFill>
                  <a:srgbClr val="000000"/>
                </a:solidFill>
                <a:latin typeface="Roboto Slab" pitchFamily="34" charset="0"/>
                <a:ea typeface="Roboto Slab" pitchFamily="34" charset="-122"/>
                <a:cs typeface="Roboto Slab" pitchFamily="34" charset="-120"/>
              </a:rPr>
              <a:t>🧠</a:t>
            </a:r>
            <a:r>
              <a:rPr lang="en-US" sz="4450" dirty="0">
                <a:solidFill>
                  <a:srgbClr val="3257B8"/>
                </a:solidFill>
                <a:latin typeface="Roboto Slab" pitchFamily="34" charset="0"/>
                <a:ea typeface="Roboto Slab" pitchFamily="34" charset="-122"/>
                <a:cs typeface="Roboto Slab" pitchFamily="34" charset="-120"/>
              </a:rPr>
              <a:t> How It Works</a:t>
            </a:r>
            <a:endParaRPr lang="en-US" sz="4450" dirty="0"/>
          </a:p>
        </p:txBody>
      </p:sp>
      <p:sp>
        <p:nvSpPr>
          <p:cNvPr id="3" name="Text 1"/>
          <p:cNvSpPr/>
          <p:nvPr/>
        </p:nvSpPr>
        <p:spPr>
          <a:xfrm>
            <a:off x="793790" y="2678430"/>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Slab Light" pitchFamily="34" charset="0"/>
                <a:ea typeface="Roboto Slab Light" pitchFamily="34" charset="-122"/>
                <a:cs typeface="Roboto Slab Light" pitchFamily="34" charset="-120"/>
              </a:rPr>
              <a:t>01</a:t>
            </a:r>
            <a:endParaRPr lang="en-US" sz="1750" dirty="0"/>
          </a:p>
        </p:txBody>
      </p:sp>
      <p:pic>
        <p:nvPicPr>
          <p:cNvPr id="4" name="Image 0" descr="preencoded.png"/>
          <p:cNvPicPr>
            <a:picLocks noChangeAspect="1"/>
          </p:cNvPicPr>
          <p:nvPr/>
        </p:nvPicPr>
        <p:blipFill>
          <a:blip r:embed="rId3"/>
          <a:stretch>
            <a:fillRect/>
          </a:stretch>
        </p:blipFill>
        <p:spPr>
          <a:xfrm>
            <a:off x="793790" y="3033474"/>
            <a:ext cx="6407944" cy="30480"/>
          </a:xfrm>
          <a:prstGeom prst="rect">
            <a:avLst/>
          </a:prstGeom>
        </p:spPr>
      </p:pic>
      <p:sp>
        <p:nvSpPr>
          <p:cNvPr id="5" name="Text 2"/>
          <p:cNvSpPr/>
          <p:nvPr/>
        </p:nvSpPr>
        <p:spPr>
          <a:xfrm>
            <a:off x="793790" y="320778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Location Input</a:t>
            </a:r>
            <a:endParaRPr lang="en-US" sz="2200" dirty="0"/>
          </a:p>
        </p:txBody>
      </p:sp>
      <p:sp>
        <p:nvSpPr>
          <p:cNvPr id="6" name="Text 3"/>
          <p:cNvSpPr/>
          <p:nvPr/>
        </p:nvSpPr>
        <p:spPr>
          <a:xfrm>
            <a:off x="793790" y="3698200"/>
            <a:ext cx="6407944" cy="362903"/>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User selects city or enables GPS for precise positioning</a:t>
            </a:r>
            <a:endParaRPr lang="en-US" sz="1750" dirty="0"/>
          </a:p>
        </p:txBody>
      </p:sp>
      <p:sp>
        <p:nvSpPr>
          <p:cNvPr id="7" name="Text 4"/>
          <p:cNvSpPr/>
          <p:nvPr/>
        </p:nvSpPr>
        <p:spPr>
          <a:xfrm>
            <a:off x="7428548" y="2678430"/>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Slab Light" pitchFamily="34" charset="0"/>
                <a:ea typeface="Roboto Slab Light" pitchFamily="34" charset="-122"/>
                <a:cs typeface="Roboto Slab Light" pitchFamily="34" charset="-120"/>
              </a:rPr>
              <a:t>02</a:t>
            </a:r>
            <a:endParaRPr lang="en-US" sz="1750" dirty="0"/>
          </a:p>
        </p:txBody>
      </p:sp>
      <p:pic>
        <p:nvPicPr>
          <p:cNvPr id="8" name="Image 1" descr="preencoded.png"/>
          <p:cNvPicPr>
            <a:picLocks noChangeAspect="1"/>
          </p:cNvPicPr>
          <p:nvPr/>
        </p:nvPicPr>
        <p:blipFill>
          <a:blip r:embed="rId3"/>
          <a:stretch>
            <a:fillRect/>
          </a:stretch>
        </p:blipFill>
        <p:spPr>
          <a:xfrm>
            <a:off x="7428548" y="3033474"/>
            <a:ext cx="6408063" cy="30480"/>
          </a:xfrm>
          <a:prstGeom prst="rect">
            <a:avLst/>
          </a:prstGeom>
        </p:spPr>
      </p:pic>
      <p:sp>
        <p:nvSpPr>
          <p:cNvPr id="9" name="Text 5"/>
          <p:cNvSpPr/>
          <p:nvPr/>
        </p:nvSpPr>
        <p:spPr>
          <a:xfrm>
            <a:off x="7428548" y="3207782"/>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NASA Data Retrieval</a:t>
            </a:r>
            <a:endParaRPr lang="en-US" sz="2200" dirty="0"/>
          </a:p>
        </p:txBody>
      </p:sp>
      <p:sp>
        <p:nvSpPr>
          <p:cNvPr id="10" name="Text 6"/>
          <p:cNvSpPr/>
          <p:nvPr/>
        </p:nvSpPr>
        <p:spPr>
          <a:xfrm>
            <a:off x="7428548" y="3698200"/>
            <a:ext cx="6408063" cy="725805"/>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System fetches real-time precipitation data from NASA POWER API</a:t>
            </a:r>
            <a:endParaRPr lang="en-US" sz="1750" dirty="0"/>
          </a:p>
        </p:txBody>
      </p:sp>
      <p:sp>
        <p:nvSpPr>
          <p:cNvPr id="11" name="Text 7"/>
          <p:cNvSpPr/>
          <p:nvPr/>
        </p:nvSpPr>
        <p:spPr>
          <a:xfrm>
            <a:off x="793790" y="4820841"/>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Slab Light" pitchFamily="34" charset="0"/>
                <a:ea typeface="Roboto Slab Light" pitchFamily="34" charset="-122"/>
                <a:cs typeface="Roboto Slab Light" pitchFamily="34" charset="-120"/>
              </a:rPr>
              <a:t>03</a:t>
            </a:r>
            <a:endParaRPr lang="en-US" sz="1750" dirty="0"/>
          </a:p>
        </p:txBody>
      </p:sp>
      <p:pic>
        <p:nvPicPr>
          <p:cNvPr id="12" name="Image 2" descr="preencoded.png"/>
          <p:cNvPicPr>
            <a:picLocks noChangeAspect="1"/>
          </p:cNvPicPr>
          <p:nvPr/>
        </p:nvPicPr>
        <p:blipFill>
          <a:blip r:embed="rId3"/>
          <a:stretch>
            <a:fillRect/>
          </a:stretch>
        </p:blipFill>
        <p:spPr>
          <a:xfrm>
            <a:off x="793790" y="5153144"/>
            <a:ext cx="6407944" cy="30480"/>
          </a:xfrm>
          <a:prstGeom prst="rect">
            <a:avLst/>
          </a:prstGeom>
        </p:spPr>
      </p:pic>
      <p:sp>
        <p:nvSpPr>
          <p:cNvPr id="13" name="Text 8"/>
          <p:cNvSpPr/>
          <p:nvPr/>
        </p:nvSpPr>
        <p:spPr>
          <a:xfrm>
            <a:off x="793790" y="535019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AI Analysis</a:t>
            </a:r>
            <a:endParaRPr lang="en-US" sz="2200" dirty="0"/>
          </a:p>
        </p:txBody>
      </p:sp>
      <p:sp>
        <p:nvSpPr>
          <p:cNvPr id="14" name="Text 9"/>
          <p:cNvSpPr/>
          <p:nvPr/>
        </p:nvSpPr>
        <p:spPr>
          <a:xfrm>
            <a:off x="793790" y="5840611"/>
            <a:ext cx="6407944" cy="725805"/>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Advanced algorithms analyze patterns to predict rainfall probability</a:t>
            </a:r>
            <a:endParaRPr lang="en-US" sz="1750" dirty="0"/>
          </a:p>
        </p:txBody>
      </p:sp>
      <p:sp>
        <p:nvSpPr>
          <p:cNvPr id="15" name="Text 10"/>
          <p:cNvSpPr/>
          <p:nvPr/>
        </p:nvSpPr>
        <p:spPr>
          <a:xfrm>
            <a:off x="7428548" y="4820841"/>
            <a:ext cx="226814" cy="283488"/>
          </a:xfrm>
          <a:prstGeom prst="rect">
            <a:avLst/>
          </a:prstGeom>
          <a:noFill/>
        </p:spPr>
        <p:txBody>
          <a:bodyPr wrap="none" lIns="0" tIns="0" rIns="0" bIns="0" rtlCol="0" anchor="t"/>
          <a:lstStyle/>
          <a:p>
            <a:pPr marL="0" indent="0" algn="l">
              <a:lnSpc>
                <a:spcPts val="2850"/>
              </a:lnSpc>
              <a:buNone/>
            </a:pPr>
            <a:r>
              <a:rPr lang="en-US" sz="1750" dirty="0">
                <a:solidFill>
                  <a:srgbClr val="15213F"/>
                </a:solidFill>
                <a:latin typeface="Roboto Slab Light" pitchFamily="34" charset="0"/>
                <a:ea typeface="Roboto Slab Light" pitchFamily="34" charset="-122"/>
                <a:cs typeface="Roboto Slab Light" pitchFamily="34" charset="-120"/>
              </a:rPr>
              <a:t>04</a:t>
            </a:r>
            <a:endParaRPr lang="en-US" sz="1750" dirty="0"/>
          </a:p>
        </p:txBody>
      </p:sp>
      <p:pic>
        <p:nvPicPr>
          <p:cNvPr id="16" name="Image 3" descr="preencoded.png"/>
          <p:cNvPicPr>
            <a:picLocks noChangeAspect="1"/>
          </p:cNvPicPr>
          <p:nvPr/>
        </p:nvPicPr>
        <p:blipFill>
          <a:blip r:embed="rId3"/>
          <a:stretch>
            <a:fillRect/>
          </a:stretch>
        </p:blipFill>
        <p:spPr>
          <a:xfrm>
            <a:off x="7428548" y="5153144"/>
            <a:ext cx="6408063" cy="30480"/>
          </a:xfrm>
          <a:prstGeom prst="rect">
            <a:avLst/>
          </a:prstGeom>
        </p:spPr>
      </p:pic>
      <p:sp>
        <p:nvSpPr>
          <p:cNvPr id="17" name="Text 11"/>
          <p:cNvSpPr/>
          <p:nvPr/>
        </p:nvSpPr>
        <p:spPr>
          <a:xfrm>
            <a:off x="7428548" y="535019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15213F"/>
                </a:solidFill>
                <a:latin typeface="Roboto Slab" pitchFamily="34" charset="0"/>
                <a:ea typeface="Roboto Slab" pitchFamily="34" charset="-122"/>
                <a:cs typeface="Roboto Slab" pitchFamily="34" charset="-120"/>
              </a:rPr>
              <a:t>Visual Output</a:t>
            </a:r>
            <a:endParaRPr lang="en-US" sz="2200" dirty="0"/>
          </a:p>
        </p:txBody>
      </p:sp>
      <p:sp>
        <p:nvSpPr>
          <p:cNvPr id="18" name="Text 12"/>
          <p:cNvSpPr/>
          <p:nvPr/>
        </p:nvSpPr>
        <p:spPr>
          <a:xfrm>
            <a:off x="7428548" y="5840611"/>
            <a:ext cx="6408063" cy="725805"/>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Displays clear results: rain forecast, trend charts, and interactive maps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81182"/>
            <a:ext cx="7020401" cy="731639"/>
          </a:xfrm>
          <a:prstGeom prst="rect">
            <a:avLst/>
          </a:prstGeom>
          <a:noFill/>
        </p:spPr>
        <p:txBody>
          <a:bodyPr wrap="none" lIns="0" tIns="0" rIns="0" bIns="0" rtlCol="0" anchor="t"/>
          <a:lstStyle/>
          <a:p>
            <a:pPr marL="0" indent="0" algn="l">
              <a:lnSpc>
                <a:spcPts val="5550"/>
              </a:lnSpc>
              <a:buNone/>
            </a:pPr>
            <a:r>
              <a:rPr lang="en-US" sz="4450" dirty="0">
                <a:solidFill>
                  <a:srgbClr val="000000"/>
                </a:solidFill>
                <a:latin typeface="Roboto Slab" pitchFamily="34" charset="0"/>
                <a:ea typeface="Roboto Slab" pitchFamily="34" charset="-122"/>
                <a:cs typeface="Roboto Slab" pitchFamily="34" charset="-120"/>
              </a:rPr>
              <a:t>🔭</a:t>
            </a:r>
            <a:r>
              <a:rPr lang="en-US" sz="4450" dirty="0">
                <a:solidFill>
                  <a:srgbClr val="3257B8"/>
                </a:solidFill>
                <a:latin typeface="Roboto Slab" pitchFamily="34" charset="0"/>
                <a:ea typeface="Roboto Slab" pitchFamily="34" charset="-122"/>
                <a:cs typeface="Roboto Slab" pitchFamily="34" charset="-120"/>
              </a:rPr>
              <a:t> NASA Data Foundation</a:t>
            </a:r>
            <a:endParaRPr lang="en-US" sz="4450" dirty="0"/>
          </a:p>
        </p:txBody>
      </p:sp>
      <p:sp>
        <p:nvSpPr>
          <p:cNvPr id="3" name="Text 1"/>
          <p:cNvSpPr/>
          <p:nvPr/>
        </p:nvSpPr>
        <p:spPr>
          <a:xfrm>
            <a:off x="793790" y="2179796"/>
            <a:ext cx="3570446" cy="425291"/>
          </a:xfrm>
          <a:prstGeom prst="rect">
            <a:avLst/>
          </a:prstGeom>
          <a:noFill/>
        </p:spPr>
        <p:txBody>
          <a:bodyPr wrap="none" lIns="0" tIns="0" rIns="0" bIns="0" rtlCol="0" anchor="t"/>
          <a:lstStyle/>
          <a:p>
            <a:pPr marL="0" indent="0" algn="l">
              <a:lnSpc>
                <a:spcPts val="3300"/>
              </a:lnSpc>
              <a:buNone/>
            </a:pPr>
            <a:r>
              <a:rPr lang="en-US" sz="2650" dirty="0">
                <a:solidFill>
                  <a:srgbClr val="3257B8"/>
                </a:solidFill>
                <a:latin typeface="Roboto Slab" pitchFamily="34" charset="0"/>
                <a:ea typeface="Roboto Slab" pitchFamily="34" charset="-122"/>
                <a:cs typeface="Roboto Slab" pitchFamily="34" charset="-120"/>
              </a:rPr>
              <a:t>NASA POWER Dataset</a:t>
            </a:r>
            <a:endParaRPr lang="en-US" sz="2650" dirty="0"/>
          </a:p>
        </p:txBody>
      </p:sp>
      <p:sp>
        <p:nvSpPr>
          <p:cNvPr id="4" name="Text 2"/>
          <p:cNvSpPr/>
          <p:nvPr/>
        </p:nvSpPr>
        <p:spPr>
          <a:xfrm>
            <a:off x="793790" y="2831902"/>
            <a:ext cx="7604284" cy="725805"/>
          </a:xfrm>
          <a:prstGeom prst="rect">
            <a:avLst/>
          </a:prstGeom>
          <a:noFill/>
        </p:spPr>
        <p:txBody>
          <a:bodyPr wrap="square" lIns="0" tIns="0" rIns="0" bIns="0" rtlCol="0" anchor="t"/>
          <a:lstStyle/>
          <a:p>
            <a:pPr marL="0" indent="0" algn="l">
              <a:lnSpc>
                <a:spcPts val="2850"/>
              </a:lnSpc>
              <a:buNone/>
            </a:pPr>
            <a:r>
              <a:rPr lang="en-US" sz="1750" b="1" dirty="0">
                <a:solidFill>
                  <a:srgbClr val="15213F"/>
                </a:solidFill>
                <a:latin typeface="Roboto" panose="02000000000000000000" pitchFamily="34" charset="0"/>
                <a:ea typeface="Roboto" panose="02000000000000000000" pitchFamily="34" charset="-122"/>
                <a:cs typeface="Roboto" panose="02000000000000000000" pitchFamily="34" charset="-120"/>
              </a:rPr>
              <a:t>Prediction Of Worldwide Energy Resources</a:t>
            </a: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 provides comprehensive daily surface meteorological data including:</a:t>
            </a:r>
            <a:endParaRPr lang="en-US" sz="1750" dirty="0"/>
          </a:p>
        </p:txBody>
      </p:sp>
      <p:sp>
        <p:nvSpPr>
          <p:cNvPr id="5" name="Text 3"/>
          <p:cNvSpPr/>
          <p:nvPr/>
        </p:nvSpPr>
        <p:spPr>
          <a:xfrm>
            <a:off x="793790" y="3761780"/>
            <a:ext cx="7604284" cy="362903"/>
          </a:xfrm>
          <a:prstGeom prst="rect">
            <a:avLst/>
          </a:prstGeom>
          <a:noFill/>
        </p:spPr>
        <p:txBody>
          <a:bodyPr wrap="none" lIns="0" tIns="0" rIns="0" bIns="0" rtlCol="0" anchor="t"/>
          <a:lstStyle/>
          <a:p>
            <a:pPr marL="0" indent="0" algn="l">
              <a:lnSpc>
                <a:spcPts val="2850"/>
              </a:lnSpc>
              <a:buSzPct val="100000"/>
              <a:buNone/>
            </a:pPr>
            <a:r>
              <a:rPr lang="en-US" sz="1750" b="1" dirty="0">
                <a:solidFill>
                  <a:srgbClr val="15213F"/>
                </a:solidFill>
                <a:latin typeface="Roboto" panose="02000000000000000000" pitchFamily="34" charset="0"/>
                <a:ea typeface="Roboto" panose="02000000000000000000" pitchFamily="34" charset="-122"/>
                <a:cs typeface="Roboto" panose="02000000000000000000" pitchFamily="34" charset="-120"/>
              </a:rPr>
              <a:t>PRECTOT:</a:t>
            </a: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 Total daily precipitation (mm/day)</a:t>
            </a:r>
            <a:endParaRPr lang="en-US" sz="1750" dirty="0"/>
          </a:p>
        </p:txBody>
      </p:sp>
      <p:sp>
        <p:nvSpPr>
          <p:cNvPr id="6" name="Text 4"/>
          <p:cNvSpPr/>
          <p:nvPr/>
        </p:nvSpPr>
        <p:spPr>
          <a:xfrm>
            <a:off x="793790" y="4203978"/>
            <a:ext cx="7604284" cy="362903"/>
          </a:xfrm>
          <a:prstGeom prst="rect">
            <a:avLst/>
          </a:prstGeom>
          <a:noFill/>
        </p:spPr>
        <p:txBody>
          <a:bodyPr wrap="none" lIns="0" tIns="0" rIns="0" bIns="0" rtlCol="0" anchor="t"/>
          <a:lstStyle/>
          <a:p>
            <a:pPr marL="0" indent="0" algn="l">
              <a:lnSpc>
                <a:spcPts val="2850"/>
              </a:lnSpc>
              <a:buSzPct val="100000"/>
              <a:buNone/>
            </a:pPr>
            <a:r>
              <a:rPr lang="en-US" sz="1750" b="1" dirty="0">
                <a:solidFill>
                  <a:srgbClr val="15213F"/>
                </a:solidFill>
                <a:latin typeface="Roboto" panose="02000000000000000000" pitchFamily="34" charset="0"/>
                <a:ea typeface="Roboto" panose="02000000000000000000" pitchFamily="34" charset="-122"/>
                <a:cs typeface="Roboto" panose="02000000000000000000" pitchFamily="34" charset="-120"/>
              </a:rPr>
              <a:t>T2M:</a:t>
            </a: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 Temperature at 2 meters</a:t>
            </a:r>
            <a:endParaRPr lang="en-US" sz="1750" dirty="0"/>
          </a:p>
        </p:txBody>
      </p:sp>
      <p:sp>
        <p:nvSpPr>
          <p:cNvPr id="7" name="Text 5"/>
          <p:cNvSpPr/>
          <p:nvPr/>
        </p:nvSpPr>
        <p:spPr>
          <a:xfrm>
            <a:off x="793790" y="4646176"/>
            <a:ext cx="7604284" cy="362903"/>
          </a:xfrm>
          <a:prstGeom prst="rect">
            <a:avLst/>
          </a:prstGeom>
          <a:noFill/>
        </p:spPr>
        <p:txBody>
          <a:bodyPr wrap="none" lIns="0" tIns="0" rIns="0" bIns="0" rtlCol="0" anchor="t"/>
          <a:lstStyle/>
          <a:p>
            <a:pPr marL="0" indent="0" algn="l">
              <a:lnSpc>
                <a:spcPts val="2850"/>
              </a:lnSpc>
              <a:buSzPct val="100000"/>
              <a:buNone/>
            </a:pPr>
            <a:r>
              <a:rPr lang="en-US" sz="1750" b="1" dirty="0">
                <a:solidFill>
                  <a:srgbClr val="15213F"/>
                </a:solidFill>
                <a:latin typeface="Roboto" panose="02000000000000000000" pitchFamily="34" charset="0"/>
                <a:ea typeface="Roboto" panose="02000000000000000000" pitchFamily="34" charset="-122"/>
                <a:cs typeface="Roboto" panose="02000000000000000000" pitchFamily="34" charset="-120"/>
              </a:rPr>
              <a:t>RH2M:</a:t>
            </a: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 Relative humidity levels</a:t>
            </a:r>
            <a:endParaRPr lang="en-US" sz="1750" dirty="0"/>
          </a:p>
        </p:txBody>
      </p:sp>
      <p:sp>
        <p:nvSpPr>
          <p:cNvPr id="8" name="Text 6"/>
          <p:cNvSpPr/>
          <p:nvPr/>
        </p:nvSpPr>
        <p:spPr>
          <a:xfrm>
            <a:off x="793790" y="5213152"/>
            <a:ext cx="7604284" cy="725805"/>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This robust dataset ensures our predictions are grounded in proven satellite observations covering the entire globe.</a:t>
            </a:r>
            <a:endParaRPr lang="en-US" sz="1750" dirty="0"/>
          </a:p>
        </p:txBody>
      </p:sp>
      <p:pic>
        <p:nvPicPr>
          <p:cNvPr id="9" name="Image 0" descr="preencoded.png"/>
          <p:cNvPicPr>
            <a:picLocks noChangeAspect="1"/>
          </p:cNvPicPr>
          <p:nvPr/>
        </p:nvPicPr>
        <p:blipFill>
          <a:blip r:embed="rId3"/>
          <a:stretch>
            <a:fillRect/>
          </a:stretch>
        </p:blipFill>
        <p:spPr>
          <a:xfrm>
            <a:off x="8959096" y="2208133"/>
            <a:ext cx="4885015" cy="48850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7350" y="557570"/>
            <a:ext cx="6255306" cy="646867"/>
          </a:xfrm>
          <a:prstGeom prst="rect">
            <a:avLst/>
          </a:prstGeom>
          <a:noFill/>
        </p:spPr>
        <p:txBody>
          <a:bodyPr wrap="none" lIns="0" tIns="0" rIns="0" bIns="0" rtlCol="0" anchor="t"/>
          <a:lstStyle/>
          <a:p>
            <a:pPr marL="0" indent="0" algn="l">
              <a:lnSpc>
                <a:spcPts val="4950"/>
              </a:lnSpc>
              <a:buNone/>
            </a:pPr>
            <a:r>
              <a:rPr lang="en-US" sz="3950" dirty="0">
                <a:solidFill>
                  <a:srgbClr val="000000"/>
                </a:solidFill>
                <a:latin typeface="Roboto Slab" pitchFamily="34" charset="0"/>
                <a:ea typeface="Roboto Slab" pitchFamily="34" charset="-122"/>
                <a:cs typeface="Roboto Slab" pitchFamily="34" charset="-120"/>
              </a:rPr>
              <a:t>⚙️</a:t>
            </a:r>
            <a:r>
              <a:rPr lang="en-US" sz="3950" dirty="0">
                <a:solidFill>
                  <a:srgbClr val="3257B8"/>
                </a:solidFill>
                <a:latin typeface="Roboto Slab" pitchFamily="34" charset="0"/>
                <a:ea typeface="Roboto Slab" pitchFamily="34" charset="-122"/>
                <a:cs typeface="Roboto Slab" pitchFamily="34" charset="-120"/>
              </a:rPr>
              <a:t> Technical Architecture</a:t>
            </a:r>
            <a:endParaRPr lang="en-US" sz="3950" dirty="0"/>
          </a:p>
        </p:txBody>
      </p:sp>
      <p:pic>
        <p:nvPicPr>
          <p:cNvPr id="3" name="Image 0" descr="preencoded.png"/>
          <p:cNvPicPr>
            <a:picLocks noChangeAspect="1"/>
          </p:cNvPicPr>
          <p:nvPr/>
        </p:nvPicPr>
        <p:blipFill>
          <a:blip r:embed="rId3"/>
          <a:stretch>
            <a:fillRect/>
          </a:stretch>
        </p:blipFill>
        <p:spPr>
          <a:xfrm>
            <a:off x="707350" y="1608653"/>
            <a:ext cx="1010603" cy="1212652"/>
          </a:xfrm>
          <a:prstGeom prst="rect">
            <a:avLst/>
          </a:prstGeom>
        </p:spPr>
      </p:pic>
      <p:sp>
        <p:nvSpPr>
          <p:cNvPr id="4" name="Text 1"/>
          <p:cNvSpPr/>
          <p:nvPr/>
        </p:nvSpPr>
        <p:spPr>
          <a:xfrm>
            <a:off x="1920002" y="1810703"/>
            <a:ext cx="2526506" cy="315754"/>
          </a:xfrm>
          <a:prstGeom prst="rect">
            <a:avLst/>
          </a:prstGeom>
          <a:noFill/>
        </p:spPr>
        <p:txBody>
          <a:bodyPr wrap="none" lIns="0" tIns="0" rIns="0" bIns="0" rtlCol="0" anchor="t"/>
          <a:lstStyle/>
          <a:p>
            <a:pPr marL="0" indent="0" algn="l">
              <a:lnSpc>
                <a:spcPts val="2450"/>
              </a:lnSpc>
              <a:buNone/>
            </a:pPr>
            <a:r>
              <a:rPr lang="en-US" sz="1950" dirty="0">
                <a:solidFill>
                  <a:srgbClr val="15213F"/>
                </a:solidFill>
                <a:latin typeface="Roboto Slab" pitchFamily="34" charset="0"/>
                <a:ea typeface="Roboto Slab" pitchFamily="34" charset="-122"/>
                <a:cs typeface="Roboto Slab" pitchFamily="34" charset="-120"/>
              </a:rPr>
              <a:t>User Interface Layer</a:t>
            </a:r>
            <a:endParaRPr lang="en-US" sz="1950" dirty="0"/>
          </a:p>
        </p:txBody>
      </p:sp>
      <p:sp>
        <p:nvSpPr>
          <p:cNvPr id="5" name="Text 2"/>
          <p:cNvSpPr/>
          <p:nvPr/>
        </p:nvSpPr>
        <p:spPr>
          <a:xfrm>
            <a:off x="1920002" y="2247662"/>
            <a:ext cx="12003048" cy="323374"/>
          </a:xfrm>
          <a:prstGeom prst="rect">
            <a:avLst/>
          </a:prstGeom>
          <a:noFill/>
        </p:spPr>
        <p:txBody>
          <a:bodyPr wrap="none" lIns="0" tIns="0" rIns="0" bIns="0" rtlCol="0" anchor="t"/>
          <a:lstStyle/>
          <a:p>
            <a:pPr marL="0" indent="0" algn="l">
              <a:lnSpc>
                <a:spcPts val="2500"/>
              </a:lnSpc>
              <a:buNone/>
            </a:pPr>
            <a:r>
              <a:rPr lang="en-US" sz="1550" dirty="0">
                <a:solidFill>
                  <a:srgbClr val="15213F"/>
                </a:solidFill>
                <a:latin typeface="Roboto" panose="02000000000000000000" pitchFamily="34" charset="0"/>
                <a:ea typeface="Roboto" panose="02000000000000000000" pitchFamily="34" charset="-122"/>
                <a:cs typeface="Roboto" panose="02000000000000000000" pitchFamily="34" charset="-120"/>
              </a:rPr>
              <a:t>Web app captures location input</a:t>
            </a:r>
            <a:endParaRPr lang="en-US" sz="1550" dirty="0"/>
          </a:p>
        </p:txBody>
      </p:sp>
      <p:pic>
        <p:nvPicPr>
          <p:cNvPr id="6" name="Image 1" descr="preencoded.png"/>
          <p:cNvPicPr>
            <a:picLocks noChangeAspect="1"/>
          </p:cNvPicPr>
          <p:nvPr/>
        </p:nvPicPr>
        <p:blipFill>
          <a:blip r:embed="rId4"/>
          <a:stretch>
            <a:fillRect/>
          </a:stretch>
        </p:blipFill>
        <p:spPr>
          <a:xfrm>
            <a:off x="707350" y="2821305"/>
            <a:ext cx="1010603" cy="1212652"/>
          </a:xfrm>
          <a:prstGeom prst="rect">
            <a:avLst/>
          </a:prstGeom>
        </p:spPr>
      </p:pic>
      <p:sp>
        <p:nvSpPr>
          <p:cNvPr id="7" name="Text 3"/>
          <p:cNvSpPr/>
          <p:nvPr/>
        </p:nvSpPr>
        <p:spPr>
          <a:xfrm>
            <a:off x="1920002" y="3023354"/>
            <a:ext cx="2783086" cy="315754"/>
          </a:xfrm>
          <a:prstGeom prst="rect">
            <a:avLst/>
          </a:prstGeom>
          <a:noFill/>
        </p:spPr>
        <p:txBody>
          <a:bodyPr wrap="none" lIns="0" tIns="0" rIns="0" bIns="0" rtlCol="0" anchor="t"/>
          <a:lstStyle/>
          <a:p>
            <a:pPr marL="0" indent="0" algn="l">
              <a:lnSpc>
                <a:spcPts val="2450"/>
              </a:lnSpc>
              <a:buNone/>
            </a:pPr>
            <a:r>
              <a:rPr lang="en-US" sz="1950" dirty="0">
                <a:solidFill>
                  <a:srgbClr val="15213F"/>
                </a:solidFill>
                <a:latin typeface="Roboto Slab" pitchFamily="34" charset="0"/>
                <a:ea typeface="Roboto Slab" pitchFamily="34" charset="-122"/>
                <a:cs typeface="Roboto Slab" pitchFamily="34" charset="-120"/>
              </a:rPr>
              <a:t>Geolocation Processing</a:t>
            </a:r>
            <a:endParaRPr lang="en-US" sz="1950" dirty="0"/>
          </a:p>
        </p:txBody>
      </p:sp>
      <p:sp>
        <p:nvSpPr>
          <p:cNvPr id="8" name="Text 4"/>
          <p:cNvSpPr/>
          <p:nvPr/>
        </p:nvSpPr>
        <p:spPr>
          <a:xfrm>
            <a:off x="1920002" y="3460313"/>
            <a:ext cx="12003048" cy="323374"/>
          </a:xfrm>
          <a:prstGeom prst="rect">
            <a:avLst/>
          </a:prstGeom>
          <a:noFill/>
        </p:spPr>
        <p:txBody>
          <a:bodyPr wrap="none" lIns="0" tIns="0" rIns="0" bIns="0" rtlCol="0" anchor="t"/>
          <a:lstStyle/>
          <a:p>
            <a:pPr marL="0" indent="0" algn="l">
              <a:lnSpc>
                <a:spcPts val="2500"/>
              </a:lnSpc>
              <a:buNone/>
            </a:pPr>
            <a:r>
              <a:rPr lang="en-US" sz="1550" dirty="0">
                <a:solidFill>
                  <a:srgbClr val="15213F"/>
                </a:solidFill>
                <a:latin typeface="Roboto" panose="02000000000000000000" pitchFamily="34" charset="0"/>
                <a:ea typeface="Roboto" panose="02000000000000000000" pitchFamily="34" charset="-122"/>
                <a:cs typeface="Roboto" panose="02000000000000000000" pitchFamily="34" charset="-120"/>
              </a:rPr>
              <a:t>Converts city names to precise coordinates</a:t>
            </a:r>
            <a:endParaRPr lang="en-US" sz="1550" dirty="0"/>
          </a:p>
        </p:txBody>
      </p:sp>
      <p:pic>
        <p:nvPicPr>
          <p:cNvPr id="9" name="Image 2" descr="preencoded.png"/>
          <p:cNvPicPr>
            <a:picLocks noChangeAspect="1"/>
          </p:cNvPicPr>
          <p:nvPr/>
        </p:nvPicPr>
        <p:blipFill>
          <a:blip r:embed="rId5"/>
          <a:stretch>
            <a:fillRect/>
          </a:stretch>
        </p:blipFill>
        <p:spPr>
          <a:xfrm>
            <a:off x="707350" y="4033957"/>
            <a:ext cx="1010603" cy="1212652"/>
          </a:xfrm>
          <a:prstGeom prst="rect">
            <a:avLst/>
          </a:prstGeom>
        </p:spPr>
      </p:pic>
      <p:sp>
        <p:nvSpPr>
          <p:cNvPr id="10" name="Text 5"/>
          <p:cNvSpPr/>
          <p:nvPr/>
        </p:nvSpPr>
        <p:spPr>
          <a:xfrm>
            <a:off x="1920002" y="4236006"/>
            <a:ext cx="2715339" cy="315754"/>
          </a:xfrm>
          <a:prstGeom prst="rect">
            <a:avLst/>
          </a:prstGeom>
          <a:noFill/>
        </p:spPr>
        <p:txBody>
          <a:bodyPr wrap="none" lIns="0" tIns="0" rIns="0" bIns="0" rtlCol="0" anchor="t"/>
          <a:lstStyle/>
          <a:p>
            <a:pPr marL="0" indent="0" algn="l">
              <a:lnSpc>
                <a:spcPts val="2450"/>
              </a:lnSpc>
              <a:buNone/>
            </a:pPr>
            <a:r>
              <a:rPr lang="en-US" sz="1950" dirty="0">
                <a:solidFill>
                  <a:srgbClr val="15213F"/>
                </a:solidFill>
                <a:latin typeface="Roboto Slab" pitchFamily="34" charset="0"/>
                <a:ea typeface="Roboto Slab" pitchFamily="34" charset="-122"/>
                <a:cs typeface="Roboto Slab" pitchFamily="34" charset="-120"/>
              </a:rPr>
              <a:t>NASA Data Integration</a:t>
            </a:r>
            <a:endParaRPr lang="en-US" sz="1950" dirty="0"/>
          </a:p>
        </p:txBody>
      </p:sp>
      <p:sp>
        <p:nvSpPr>
          <p:cNvPr id="11" name="Text 6"/>
          <p:cNvSpPr/>
          <p:nvPr/>
        </p:nvSpPr>
        <p:spPr>
          <a:xfrm>
            <a:off x="1920002" y="4672965"/>
            <a:ext cx="12003048" cy="323374"/>
          </a:xfrm>
          <a:prstGeom prst="rect">
            <a:avLst/>
          </a:prstGeom>
          <a:noFill/>
        </p:spPr>
        <p:txBody>
          <a:bodyPr wrap="none" lIns="0" tIns="0" rIns="0" bIns="0" rtlCol="0" anchor="t"/>
          <a:lstStyle/>
          <a:p>
            <a:pPr marL="0" indent="0" algn="l">
              <a:lnSpc>
                <a:spcPts val="2500"/>
              </a:lnSpc>
              <a:buNone/>
            </a:pPr>
            <a:r>
              <a:rPr lang="en-US" sz="1550" dirty="0">
                <a:solidFill>
                  <a:srgbClr val="15213F"/>
                </a:solidFill>
                <a:latin typeface="Roboto" panose="02000000000000000000" pitchFamily="34" charset="0"/>
                <a:ea typeface="Roboto" panose="02000000000000000000" pitchFamily="34" charset="-122"/>
                <a:cs typeface="Roboto" panose="02000000000000000000" pitchFamily="34" charset="-120"/>
              </a:rPr>
              <a:t>Real-time API calls to POWER database</a:t>
            </a:r>
            <a:endParaRPr lang="en-US" sz="1550" dirty="0"/>
          </a:p>
        </p:txBody>
      </p:sp>
      <p:pic>
        <p:nvPicPr>
          <p:cNvPr id="12" name="Image 3" descr="preencoded.png"/>
          <p:cNvPicPr>
            <a:picLocks noChangeAspect="1"/>
          </p:cNvPicPr>
          <p:nvPr/>
        </p:nvPicPr>
        <p:blipFill>
          <a:blip r:embed="rId6"/>
          <a:stretch>
            <a:fillRect/>
          </a:stretch>
        </p:blipFill>
        <p:spPr>
          <a:xfrm>
            <a:off x="707350" y="5246608"/>
            <a:ext cx="1010603" cy="1212652"/>
          </a:xfrm>
          <a:prstGeom prst="rect">
            <a:avLst/>
          </a:prstGeom>
        </p:spPr>
      </p:pic>
      <p:sp>
        <p:nvSpPr>
          <p:cNvPr id="13" name="Text 7"/>
          <p:cNvSpPr/>
          <p:nvPr/>
        </p:nvSpPr>
        <p:spPr>
          <a:xfrm>
            <a:off x="1920002" y="5448657"/>
            <a:ext cx="2526506" cy="315754"/>
          </a:xfrm>
          <a:prstGeom prst="rect">
            <a:avLst/>
          </a:prstGeom>
          <a:noFill/>
        </p:spPr>
        <p:txBody>
          <a:bodyPr wrap="none" lIns="0" tIns="0" rIns="0" bIns="0" rtlCol="0" anchor="t"/>
          <a:lstStyle/>
          <a:p>
            <a:pPr marL="0" indent="0" algn="l">
              <a:lnSpc>
                <a:spcPts val="2450"/>
              </a:lnSpc>
              <a:buNone/>
            </a:pPr>
            <a:r>
              <a:rPr lang="en-US" sz="1950" dirty="0">
                <a:solidFill>
                  <a:srgbClr val="15213F"/>
                </a:solidFill>
                <a:latin typeface="Roboto Slab" pitchFamily="34" charset="0"/>
                <a:ea typeface="Roboto Slab" pitchFamily="34" charset="-122"/>
                <a:cs typeface="Roboto Slab" pitchFamily="34" charset="-120"/>
              </a:rPr>
              <a:t>AI Prediction Engine</a:t>
            </a:r>
            <a:endParaRPr lang="en-US" sz="1950" dirty="0"/>
          </a:p>
        </p:txBody>
      </p:sp>
      <p:sp>
        <p:nvSpPr>
          <p:cNvPr id="14" name="Text 8"/>
          <p:cNvSpPr/>
          <p:nvPr/>
        </p:nvSpPr>
        <p:spPr>
          <a:xfrm>
            <a:off x="1920002" y="5885617"/>
            <a:ext cx="12003048" cy="323374"/>
          </a:xfrm>
          <a:prstGeom prst="rect">
            <a:avLst/>
          </a:prstGeom>
          <a:noFill/>
        </p:spPr>
        <p:txBody>
          <a:bodyPr wrap="none" lIns="0" tIns="0" rIns="0" bIns="0" rtlCol="0" anchor="t"/>
          <a:lstStyle/>
          <a:p>
            <a:pPr marL="0" indent="0" algn="l">
              <a:lnSpc>
                <a:spcPts val="2500"/>
              </a:lnSpc>
              <a:buNone/>
            </a:pPr>
            <a:r>
              <a:rPr lang="en-US" sz="1550" dirty="0">
                <a:solidFill>
                  <a:srgbClr val="15213F"/>
                </a:solidFill>
                <a:latin typeface="Roboto" panose="02000000000000000000" pitchFamily="34" charset="0"/>
                <a:ea typeface="Roboto" panose="02000000000000000000" pitchFamily="34" charset="-122"/>
                <a:cs typeface="Roboto" panose="02000000000000000000" pitchFamily="34" charset="-120"/>
              </a:rPr>
              <a:t>Machine learning models analyze precipitation patterns</a:t>
            </a:r>
            <a:endParaRPr lang="en-US" sz="1550" dirty="0"/>
          </a:p>
        </p:txBody>
      </p:sp>
      <p:pic>
        <p:nvPicPr>
          <p:cNvPr id="15" name="Image 4" descr="preencoded.png"/>
          <p:cNvPicPr>
            <a:picLocks noChangeAspect="1"/>
          </p:cNvPicPr>
          <p:nvPr/>
        </p:nvPicPr>
        <p:blipFill>
          <a:blip r:embed="rId7"/>
          <a:stretch>
            <a:fillRect/>
          </a:stretch>
        </p:blipFill>
        <p:spPr>
          <a:xfrm>
            <a:off x="707350" y="6459260"/>
            <a:ext cx="1010603" cy="1212652"/>
          </a:xfrm>
          <a:prstGeom prst="rect">
            <a:avLst/>
          </a:prstGeom>
        </p:spPr>
      </p:pic>
      <p:sp>
        <p:nvSpPr>
          <p:cNvPr id="16" name="Text 9"/>
          <p:cNvSpPr/>
          <p:nvPr/>
        </p:nvSpPr>
        <p:spPr>
          <a:xfrm>
            <a:off x="1920002" y="6661309"/>
            <a:ext cx="2526506" cy="315754"/>
          </a:xfrm>
          <a:prstGeom prst="rect">
            <a:avLst/>
          </a:prstGeom>
          <a:noFill/>
        </p:spPr>
        <p:txBody>
          <a:bodyPr wrap="none" lIns="0" tIns="0" rIns="0" bIns="0" rtlCol="0" anchor="t"/>
          <a:lstStyle/>
          <a:p>
            <a:pPr marL="0" indent="0" algn="l">
              <a:lnSpc>
                <a:spcPts val="2450"/>
              </a:lnSpc>
              <a:buNone/>
            </a:pPr>
            <a:r>
              <a:rPr lang="en-US" sz="1950" dirty="0">
                <a:solidFill>
                  <a:srgbClr val="15213F"/>
                </a:solidFill>
                <a:latin typeface="Roboto Slab" pitchFamily="34" charset="0"/>
                <a:ea typeface="Roboto Slab" pitchFamily="34" charset="-122"/>
                <a:cs typeface="Roboto Slab" pitchFamily="34" charset="-120"/>
              </a:rPr>
              <a:t>Visualization Output</a:t>
            </a:r>
            <a:endParaRPr lang="en-US" sz="1950" dirty="0"/>
          </a:p>
        </p:txBody>
      </p:sp>
      <p:sp>
        <p:nvSpPr>
          <p:cNvPr id="17" name="Text 10"/>
          <p:cNvSpPr/>
          <p:nvPr/>
        </p:nvSpPr>
        <p:spPr>
          <a:xfrm>
            <a:off x="1920002" y="7098268"/>
            <a:ext cx="12003048" cy="323374"/>
          </a:xfrm>
          <a:prstGeom prst="rect">
            <a:avLst/>
          </a:prstGeom>
          <a:noFill/>
        </p:spPr>
        <p:txBody>
          <a:bodyPr wrap="none" lIns="0" tIns="0" rIns="0" bIns="0" rtlCol="0" anchor="t"/>
          <a:lstStyle/>
          <a:p>
            <a:pPr marL="0" indent="0" algn="l">
              <a:lnSpc>
                <a:spcPts val="2500"/>
              </a:lnSpc>
              <a:buNone/>
            </a:pPr>
            <a:r>
              <a:rPr lang="en-US" sz="1550" dirty="0">
                <a:solidFill>
                  <a:srgbClr val="15213F"/>
                </a:solidFill>
                <a:latin typeface="Roboto" panose="02000000000000000000" pitchFamily="34" charset="0"/>
                <a:ea typeface="Roboto" panose="02000000000000000000" pitchFamily="34" charset="-122"/>
                <a:cs typeface="Roboto" panose="02000000000000000000" pitchFamily="34" charset="-120"/>
              </a:rPr>
              <a:t>Interactive charts and clear rain/no-rain decisions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58056"/>
          </a:xfrm>
          <a:prstGeom prst="rect">
            <a:avLst/>
          </a:prstGeom>
        </p:spPr>
      </p:pic>
      <p:sp>
        <p:nvSpPr>
          <p:cNvPr id="3" name="Text 0"/>
          <p:cNvSpPr/>
          <p:nvPr/>
        </p:nvSpPr>
        <p:spPr>
          <a:xfrm>
            <a:off x="6272927" y="618053"/>
            <a:ext cx="6060996" cy="725091"/>
          </a:xfrm>
          <a:prstGeom prst="rect">
            <a:avLst/>
          </a:prstGeom>
          <a:noFill/>
        </p:spPr>
        <p:txBody>
          <a:bodyPr wrap="none" lIns="0" tIns="0" rIns="0" bIns="0" rtlCol="0" anchor="t"/>
          <a:lstStyle/>
          <a:p>
            <a:pPr marL="0" indent="0" algn="l">
              <a:lnSpc>
                <a:spcPts val="5500"/>
              </a:lnSpc>
              <a:buNone/>
            </a:pPr>
            <a:r>
              <a:rPr lang="en-US" sz="4400" dirty="0">
                <a:solidFill>
                  <a:srgbClr val="000000"/>
                </a:solidFill>
                <a:latin typeface="Roboto Slab" pitchFamily="34" charset="0"/>
                <a:ea typeface="Roboto Slab" pitchFamily="34" charset="-122"/>
                <a:cs typeface="Roboto Slab" pitchFamily="34" charset="-120"/>
              </a:rPr>
              <a:t>📈</a:t>
            </a:r>
            <a:r>
              <a:rPr lang="en-US" sz="4400" dirty="0">
                <a:solidFill>
                  <a:srgbClr val="3257B8"/>
                </a:solidFill>
                <a:latin typeface="Roboto Slab" pitchFamily="34" charset="0"/>
                <a:ea typeface="Roboto Slab" pitchFamily="34" charset="-122"/>
                <a:cs typeface="Roboto Slab" pitchFamily="34" charset="-120"/>
              </a:rPr>
              <a:t> Expected Outcomes</a:t>
            </a:r>
            <a:endParaRPr lang="en-US" sz="4400" dirty="0"/>
          </a:p>
        </p:txBody>
      </p:sp>
      <p:sp>
        <p:nvSpPr>
          <p:cNvPr id="4" name="Shape 1"/>
          <p:cNvSpPr/>
          <p:nvPr/>
        </p:nvSpPr>
        <p:spPr>
          <a:xfrm>
            <a:off x="6272927" y="1680210"/>
            <a:ext cx="7570946" cy="5959793"/>
          </a:xfrm>
          <a:prstGeom prst="roundRect">
            <a:avLst>
              <a:gd name="adj" fmla="val 566"/>
            </a:avLst>
          </a:prstGeom>
          <a:solidFill>
            <a:srgbClr val="E9ECF2"/>
          </a:solidFill>
        </p:spPr>
      </p:sp>
      <p:sp>
        <p:nvSpPr>
          <p:cNvPr id="5" name="Shape 2"/>
          <p:cNvSpPr/>
          <p:nvPr/>
        </p:nvSpPr>
        <p:spPr>
          <a:xfrm>
            <a:off x="6272927" y="1680210"/>
            <a:ext cx="7570946" cy="1669732"/>
          </a:xfrm>
          <a:prstGeom prst="roundRect">
            <a:avLst>
              <a:gd name="adj" fmla="val 2019"/>
            </a:avLst>
          </a:prstGeom>
          <a:solidFill>
            <a:srgbClr val="E9ECF2"/>
          </a:solidFill>
        </p:spPr>
      </p:sp>
      <p:sp>
        <p:nvSpPr>
          <p:cNvPr id="6" name="Text 3"/>
          <p:cNvSpPr/>
          <p:nvPr/>
        </p:nvSpPr>
        <p:spPr>
          <a:xfrm>
            <a:off x="6497598" y="1904881"/>
            <a:ext cx="3290768" cy="366474"/>
          </a:xfrm>
          <a:prstGeom prst="rect">
            <a:avLst/>
          </a:prstGeom>
          <a:noFill/>
        </p:spPr>
        <p:txBody>
          <a:bodyPr wrap="none" lIns="0" tIns="0" rIns="0" bIns="0" rtlCol="0" anchor="t"/>
          <a:lstStyle/>
          <a:p>
            <a:pPr marL="0" indent="0" algn="l">
              <a:lnSpc>
                <a:spcPts val="2750"/>
              </a:lnSpc>
              <a:buNone/>
            </a:pPr>
            <a:r>
              <a:rPr lang="en-US" sz="2200" dirty="0">
                <a:solidFill>
                  <a:srgbClr val="000000"/>
                </a:solidFill>
                <a:latin typeface="Roboto Slab" pitchFamily="34" charset="0"/>
                <a:ea typeface="Roboto Slab" pitchFamily="34" charset="-122"/>
                <a:cs typeface="Roboto Slab" pitchFamily="34" charset="-120"/>
              </a:rPr>
              <a:t>🎯</a:t>
            </a:r>
            <a:r>
              <a:rPr lang="en-US" sz="2200" dirty="0">
                <a:solidFill>
                  <a:srgbClr val="15213F"/>
                </a:solidFill>
                <a:latin typeface="Roboto Slab" pitchFamily="34" charset="0"/>
                <a:ea typeface="Roboto Slab" pitchFamily="34" charset="-122"/>
                <a:cs typeface="Roboto Slab" pitchFamily="34" charset="-120"/>
              </a:rPr>
              <a:t> Precision Forecasting</a:t>
            </a:r>
            <a:endParaRPr lang="en-US" sz="2200" dirty="0"/>
          </a:p>
        </p:txBody>
      </p:sp>
      <p:sp>
        <p:nvSpPr>
          <p:cNvPr id="7" name="Text 4"/>
          <p:cNvSpPr/>
          <p:nvPr/>
        </p:nvSpPr>
        <p:spPr>
          <a:xfrm>
            <a:off x="6497598" y="2406134"/>
            <a:ext cx="7121604" cy="719138"/>
          </a:xfrm>
          <a:prstGeom prst="rect">
            <a:avLst/>
          </a:prstGeom>
          <a:noFill/>
        </p:spPr>
        <p:txBody>
          <a:bodyPr wrap="square" lIns="0" tIns="0" rIns="0" bIns="0" rtlCol="0" anchor="t"/>
          <a:lstStyle/>
          <a:p>
            <a:pPr marL="0" indent="0" algn="l">
              <a:lnSpc>
                <a:spcPts val="280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NASA satellite data ensures accuracy you can trust for critical decisions</a:t>
            </a:r>
            <a:endParaRPr lang="en-US" sz="1750" dirty="0"/>
          </a:p>
        </p:txBody>
      </p:sp>
      <p:sp>
        <p:nvSpPr>
          <p:cNvPr id="8" name="Shape 5"/>
          <p:cNvSpPr/>
          <p:nvPr/>
        </p:nvSpPr>
        <p:spPr>
          <a:xfrm>
            <a:off x="6272927" y="3349943"/>
            <a:ext cx="7570946" cy="1310164"/>
          </a:xfrm>
          <a:prstGeom prst="rect">
            <a:avLst/>
          </a:prstGeom>
          <a:solidFill>
            <a:srgbClr val="E9ECF2"/>
          </a:solidFill>
        </p:spPr>
      </p:sp>
      <p:sp>
        <p:nvSpPr>
          <p:cNvPr id="9" name="Shape 6"/>
          <p:cNvSpPr/>
          <p:nvPr/>
        </p:nvSpPr>
        <p:spPr>
          <a:xfrm>
            <a:off x="6272927" y="3349943"/>
            <a:ext cx="7570946" cy="30480"/>
          </a:xfrm>
          <a:prstGeom prst="roundRect">
            <a:avLst>
              <a:gd name="adj" fmla="val 110604"/>
            </a:avLst>
          </a:prstGeom>
          <a:solidFill>
            <a:srgbClr val="CFD2D8"/>
          </a:solidFill>
        </p:spPr>
      </p:sp>
      <p:sp>
        <p:nvSpPr>
          <p:cNvPr id="10" name="Text 7"/>
          <p:cNvSpPr/>
          <p:nvPr/>
        </p:nvSpPr>
        <p:spPr>
          <a:xfrm>
            <a:off x="6497598" y="3574613"/>
            <a:ext cx="2809280" cy="366474"/>
          </a:xfrm>
          <a:prstGeom prst="rect">
            <a:avLst/>
          </a:prstGeom>
          <a:noFill/>
        </p:spPr>
        <p:txBody>
          <a:bodyPr wrap="none" lIns="0" tIns="0" rIns="0" bIns="0" rtlCol="0" anchor="t"/>
          <a:lstStyle/>
          <a:p>
            <a:pPr marL="0" indent="0" algn="l">
              <a:lnSpc>
                <a:spcPts val="2750"/>
              </a:lnSpc>
              <a:buNone/>
            </a:pPr>
            <a:r>
              <a:rPr lang="en-US" sz="2200" dirty="0">
                <a:solidFill>
                  <a:srgbClr val="000000"/>
                </a:solidFill>
                <a:latin typeface="Roboto Slab" pitchFamily="34" charset="0"/>
                <a:ea typeface="Roboto Slab" pitchFamily="34" charset="-122"/>
                <a:cs typeface="Roboto Slab" pitchFamily="34" charset="-120"/>
              </a:rPr>
              <a:t>📊</a:t>
            </a:r>
            <a:r>
              <a:rPr lang="en-US" sz="2200" dirty="0">
                <a:solidFill>
                  <a:srgbClr val="15213F"/>
                </a:solidFill>
                <a:latin typeface="Roboto Slab" pitchFamily="34" charset="0"/>
                <a:ea typeface="Roboto Slab" pitchFamily="34" charset="-122"/>
                <a:cs typeface="Roboto Slab" pitchFamily="34" charset="-120"/>
              </a:rPr>
              <a:t> Clear Insights</a:t>
            </a:r>
            <a:endParaRPr lang="en-US" sz="2200" dirty="0"/>
          </a:p>
        </p:txBody>
      </p:sp>
      <p:sp>
        <p:nvSpPr>
          <p:cNvPr id="11" name="Text 8"/>
          <p:cNvSpPr/>
          <p:nvPr/>
        </p:nvSpPr>
        <p:spPr>
          <a:xfrm>
            <a:off x="6497598" y="4075867"/>
            <a:ext cx="7121604" cy="359569"/>
          </a:xfrm>
          <a:prstGeom prst="rect">
            <a:avLst/>
          </a:prstGeom>
          <a:noFill/>
        </p:spPr>
        <p:txBody>
          <a:bodyPr wrap="none" lIns="0" tIns="0" rIns="0" bIns="0" rtlCol="0" anchor="t"/>
          <a:lstStyle/>
          <a:p>
            <a:pPr marL="0" indent="0" algn="l">
              <a:lnSpc>
                <a:spcPts val="280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Visual trends make complex weather data instantly understandable</a:t>
            </a:r>
            <a:endParaRPr lang="en-US" sz="1750" dirty="0"/>
          </a:p>
        </p:txBody>
      </p:sp>
      <p:sp>
        <p:nvSpPr>
          <p:cNvPr id="12" name="Shape 9"/>
          <p:cNvSpPr/>
          <p:nvPr/>
        </p:nvSpPr>
        <p:spPr>
          <a:xfrm>
            <a:off x="6272927" y="4660106"/>
            <a:ext cx="7570946" cy="1310164"/>
          </a:xfrm>
          <a:prstGeom prst="rect">
            <a:avLst/>
          </a:prstGeom>
          <a:solidFill>
            <a:srgbClr val="E9ECF2"/>
          </a:solidFill>
        </p:spPr>
      </p:sp>
      <p:sp>
        <p:nvSpPr>
          <p:cNvPr id="13" name="Shape 10"/>
          <p:cNvSpPr/>
          <p:nvPr/>
        </p:nvSpPr>
        <p:spPr>
          <a:xfrm>
            <a:off x="6272927" y="4660106"/>
            <a:ext cx="7570946" cy="30480"/>
          </a:xfrm>
          <a:prstGeom prst="roundRect">
            <a:avLst>
              <a:gd name="adj" fmla="val 110604"/>
            </a:avLst>
          </a:prstGeom>
          <a:solidFill>
            <a:srgbClr val="CFD2D8"/>
          </a:solidFill>
        </p:spPr>
      </p:sp>
      <p:sp>
        <p:nvSpPr>
          <p:cNvPr id="14" name="Text 11"/>
          <p:cNvSpPr/>
          <p:nvPr/>
        </p:nvSpPr>
        <p:spPr>
          <a:xfrm>
            <a:off x="6497598" y="4884777"/>
            <a:ext cx="2809280" cy="366474"/>
          </a:xfrm>
          <a:prstGeom prst="rect">
            <a:avLst/>
          </a:prstGeom>
          <a:noFill/>
        </p:spPr>
        <p:txBody>
          <a:bodyPr wrap="none" lIns="0" tIns="0" rIns="0" bIns="0" rtlCol="0" anchor="t"/>
          <a:lstStyle/>
          <a:p>
            <a:pPr marL="0" indent="0" algn="l">
              <a:lnSpc>
                <a:spcPts val="2750"/>
              </a:lnSpc>
              <a:buNone/>
            </a:pPr>
            <a:r>
              <a:rPr lang="en-US" sz="2200" dirty="0">
                <a:solidFill>
                  <a:srgbClr val="000000"/>
                </a:solidFill>
                <a:latin typeface="Roboto Slab" pitchFamily="34" charset="0"/>
                <a:ea typeface="Roboto Slab" pitchFamily="34" charset="-122"/>
                <a:cs typeface="Roboto Slab" pitchFamily="34" charset="-120"/>
              </a:rPr>
              <a:t>🌍</a:t>
            </a:r>
            <a:r>
              <a:rPr lang="en-US" sz="2200" dirty="0">
                <a:solidFill>
                  <a:srgbClr val="15213F"/>
                </a:solidFill>
                <a:latin typeface="Roboto Slab" pitchFamily="34" charset="0"/>
                <a:ea typeface="Roboto Slab" pitchFamily="34" charset="-122"/>
                <a:cs typeface="Roboto Slab" pitchFamily="34" charset="-120"/>
              </a:rPr>
              <a:t> Global Coverage</a:t>
            </a:r>
            <a:endParaRPr lang="en-US" sz="2200" dirty="0"/>
          </a:p>
        </p:txBody>
      </p:sp>
      <p:sp>
        <p:nvSpPr>
          <p:cNvPr id="15" name="Text 12"/>
          <p:cNvSpPr/>
          <p:nvPr/>
        </p:nvSpPr>
        <p:spPr>
          <a:xfrm>
            <a:off x="6497598" y="5386030"/>
            <a:ext cx="7121604" cy="359569"/>
          </a:xfrm>
          <a:prstGeom prst="rect">
            <a:avLst/>
          </a:prstGeom>
          <a:noFill/>
        </p:spPr>
        <p:txBody>
          <a:bodyPr wrap="none" lIns="0" tIns="0" rIns="0" bIns="0" rtlCol="0" anchor="t"/>
          <a:lstStyle/>
          <a:p>
            <a:pPr marL="0" indent="0" algn="l">
              <a:lnSpc>
                <a:spcPts val="280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Works anywhere worldwide with just a city name or coordinates</a:t>
            </a:r>
            <a:endParaRPr lang="en-US" sz="1750" dirty="0"/>
          </a:p>
        </p:txBody>
      </p:sp>
      <p:sp>
        <p:nvSpPr>
          <p:cNvPr id="16" name="Shape 13"/>
          <p:cNvSpPr/>
          <p:nvPr/>
        </p:nvSpPr>
        <p:spPr>
          <a:xfrm>
            <a:off x="6272927" y="5970270"/>
            <a:ext cx="7570946" cy="1669732"/>
          </a:xfrm>
          <a:prstGeom prst="rect">
            <a:avLst/>
          </a:prstGeom>
          <a:solidFill>
            <a:srgbClr val="E9ECF2"/>
          </a:solidFill>
        </p:spPr>
      </p:sp>
      <p:sp>
        <p:nvSpPr>
          <p:cNvPr id="17" name="Shape 14"/>
          <p:cNvSpPr/>
          <p:nvPr/>
        </p:nvSpPr>
        <p:spPr>
          <a:xfrm>
            <a:off x="6272927" y="5970270"/>
            <a:ext cx="7570946" cy="30480"/>
          </a:xfrm>
          <a:prstGeom prst="roundRect">
            <a:avLst>
              <a:gd name="adj" fmla="val 110604"/>
            </a:avLst>
          </a:prstGeom>
          <a:solidFill>
            <a:srgbClr val="CFD2D8"/>
          </a:solidFill>
        </p:spPr>
      </p:sp>
      <p:sp>
        <p:nvSpPr>
          <p:cNvPr id="18" name="Text 15"/>
          <p:cNvSpPr/>
          <p:nvPr/>
        </p:nvSpPr>
        <p:spPr>
          <a:xfrm>
            <a:off x="6497598" y="6194941"/>
            <a:ext cx="3005852" cy="366474"/>
          </a:xfrm>
          <a:prstGeom prst="rect">
            <a:avLst/>
          </a:prstGeom>
          <a:noFill/>
        </p:spPr>
        <p:txBody>
          <a:bodyPr wrap="none" lIns="0" tIns="0" rIns="0" bIns="0" rtlCol="0" anchor="t"/>
          <a:lstStyle/>
          <a:p>
            <a:pPr marL="0" indent="0" algn="l">
              <a:lnSpc>
                <a:spcPts val="2750"/>
              </a:lnSpc>
              <a:buNone/>
            </a:pPr>
            <a:r>
              <a:rPr lang="en-US" sz="2200" dirty="0">
                <a:solidFill>
                  <a:srgbClr val="000000"/>
                </a:solidFill>
                <a:latin typeface="Roboto Slab" pitchFamily="34" charset="0"/>
                <a:ea typeface="Roboto Slab" pitchFamily="34" charset="-122"/>
                <a:cs typeface="Roboto Slab" pitchFamily="34" charset="-120"/>
              </a:rPr>
              <a:t>💪</a:t>
            </a:r>
            <a:r>
              <a:rPr lang="en-US" sz="2200" dirty="0">
                <a:solidFill>
                  <a:srgbClr val="15213F"/>
                </a:solidFill>
                <a:latin typeface="Roboto Slab" pitchFamily="34" charset="0"/>
                <a:ea typeface="Roboto Slab" pitchFamily="34" charset="-122"/>
                <a:cs typeface="Roboto Slab" pitchFamily="34" charset="-120"/>
              </a:rPr>
              <a:t> Confident Planning</a:t>
            </a:r>
            <a:endParaRPr lang="en-US" sz="2200" dirty="0"/>
          </a:p>
        </p:txBody>
      </p:sp>
      <p:sp>
        <p:nvSpPr>
          <p:cNvPr id="19" name="Text 16"/>
          <p:cNvSpPr/>
          <p:nvPr/>
        </p:nvSpPr>
        <p:spPr>
          <a:xfrm>
            <a:off x="6497598" y="6696194"/>
            <a:ext cx="7121604" cy="719138"/>
          </a:xfrm>
          <a:prstGeom prst="rect">
            <a:avLst/>
          </a:prstGeom>
          <a:noFill/>
        </p:spPr>
        <p:txBody>
          <a:bodyPr wrap="square" lIns="0" tIns="0" rIns="0" bIns="0" rtlCol="0" anchor="t"/>
          <a:lstStyle/>
          <a:p>
            <a:pPr marL="0" indent="0" algn="l">
              <a:lnSpc>
                <a:spcPts val="280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Empowers event organizers to make weather-dependent decisions with certainty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546027"/>
            <a:ext cx="5890022" cy="731639"/>
          </a:xfrm>
          <a:prstGeom prst="rect">
            <a:avLst/>
          </a:prstGeom>
          <a:noFill/>
        </p:spPr>
        <p:txBody>
          <a:bodyPr wrap="none" lIns="0" tIns="0" rIns="0" bIns="0" rtlCol="0" anchor="t"/>
          <a:lstStyle/>
          <a:p>
            <a:pPr marL="0" indent="0" algn="l">
              <a:lnSpc>
                <a:spcPts val="5550"/>
              </a:lnSpc>
              <a:buNone/>
            </a:pPr>
            <a:r>
              <a:rPr lang="en-US" sz="4450" dirty="0">
                <a:solidFill>
                  <a:srgbClr val="000000"/>
                </a:solidFill>
                <a:latin typeface="Roboto Slab" pitchFamily="34" charset="0"/>
                <a:ea typeface="Roboto Slab" pitchFamily="34" charset="-122"/>
                <a:cs typeface="Roboto Slab" pitchFamily="34" charset="-120"/>
              </a:rPr>
              <a:t>🌍</a:t>
            </a:r>
            <a:r>
              <a:rPr lang="en-US" sz="4450" dirty="0">
                <a:solidFill>
                  <a:srgbClr val="3257B8"/>
                </a:solidFill>
                <a:latin typeface="Roboto Slab" pitchFamily="34" charset="0"/>
                <a:ea typeface="Roboto Slab" pitchFamily="34" charset="-122"/>
                <a:cs typeface="Roboto Slab" pitchFamily="34" charset="-120"/>
              </a:rPr>
              <a:t> Real-World Impact</a:t>
            </a:r>
            <a:endParaRPr lang="en-US" sz="4450" dirty="0"/>
          </a:p>
        </p:txBody>
      </p:sp>
      <p:pic>
        <p:nvPicPr>
          <p:cNvPr id="3" name="Image 0" descr="preencoded.png"/>
          <p:cNvPicPr>
            <a:picLocks noChangeAspect="1"/>
          </p:cNvPicPr>
          <p:nvPr/>
        </p:nvPicPr>
        <p:blipFill>
          <a:blip r:embed="rId3"/>
          <a:stretch>
            <a:fillRect/>
          </a:stretch>
        </p:blipFill>
        <p:spPr>
          <a:xfrm>
            <a:off x="793790" y="2731294"/>
            <a:ext cx="2194560" cy="1356241"/>
          </a:xfrm>
          <a:prstGeom prst="rect">
            <a:avLst/>
          </a:prstGeom>
        </p:spPr>
      </p:pic>
      <p:sp>
        <p:nvSpPr>
          <p:cNvPr id="4" name="Text 1"/>
          <p:cNvSpPr/>
          <p:nvPr/>
        </p:nvSpPr>
        <p:spPr>
          <a:xfrm>
            <a:off x="793790" y="4371023"/>
            <a:ext cx="2835235" cy="361950"/>
          </a:xfrm>
          <a:prstGeom prst="rect">
            <a:avLst/>
          </a:prstGeom>
          <a:noFill/>
        </p:spPr>
        <p:txBody>
          <a:bodyPr wrap="none" lIns="0" tIns="0" rIns="0" bIns="0" rtlCol="0" anchor="t"/>
          <a:lstStyle/>
          <a:p>
            <a:pPr marL="0" indent="0" algn="l">
              <a:lnSpc>
                <a:spcPts val="2750"/>
              </a:lnSpc>
              <a:buNone/>
            </a:pPr>
            <a:r>
              <a:rPr lang="en-US" sz="2200" dirty="0">
                <a:solidFill>
                  <a:srgbClr val="000000"/>
                </a:solidFill>
                <a:latin typeface="Roboto Slab" pitchFamily="34" charset="0"/>
                <a:ea typeface="Roboto Slab" pitchFamily="34" charset="-122"/>
                <a:cs typeface="Roboto Slab" pitchFamily="34" charset="-120"/>
              </a:rPr>
              <a:t>🎉</a:t>
            </a:r>
            <a:r>
              <a:rPr lang="en-US" sz="2200" dirty="0">
                <a:solidFill>
                  <a:srgbClr val="15213F"/>
                </a:solidFill>
                <a:latin typeface="Roboto Slab" pitchFamily="34" charset="0"/>
                <a:ea typeface="Roboto Slab" pitchFamily="34" charset="-122"/>
                <a:cs typeface="Roboto Slab" pitchFamily="34" charset="-120"/>
              </a:rPr>
              <a:t> Event Planners</a:t>
            </a:r>
            <a:endParaRPr lang="en-US" sz="2200" dirty="0"/>
          </a:p>
        </p:txBody>
      </p:sp>
      <p:sp>
        <p:nvSpPr>
          <p:cNvPr id="5" name="Text 2"/>
          <p:cNvSpPr/>
          <p:nvPr/>
        </p:nvSpPr>
        <p:spPr>
          <a:xfrm>
            <a:off x="793790" y="4869061"/>
            <a:ext cx="3048000" cy="1814513"/>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Schedule festivals and parades confidently, avoiding last-minute weather surprises that cost thousands in setup and logistics.</a:t>
            </a:r>
            <a:endParaRPr lang="en-US" sz="1750" dirty="0"/>
          </a:p>
        </p:txBody>
      </p:sp>
      <p:pic>
        <p:nvPicPr>
          <p:cNvPr id="6" name="Image 1" descr="preencoded.png"/>
          <p:cNvPicPr>
            <a:picLocks noChangeAspect="1"/>
          </p:cNvPicPr>
          <p:nvPr/>
        </p:nvPicPr>
        <p:blipFill>
          <a:blip r:embed="rId4"/>
          <a:stretch>
            <a:fillRect/>
          </a:stretch>
        </p:blipFill>
        <p:spPr>
          <a:xfrm>
            <a:off x="4125278" y="2731294"/>
            <a:ext cx="2194560" cy="1356241"/>
          </a:xfrm>
          <a:prstGeom prst="rect">
            <a:avLst/>
          </a:prstGeom>
        </p:spPr>
      </p:pic>
      <p:sp>
        <p:nvSpPr>
          <p:cNvPr id="7" name="Text 3"/>
          <p:cNvSpPr/>
          <p:nvPr/>
        </p:nvSpPr>
        <p:spPr>
          <a:xfrm>
            <a:off x="4125278" y="4371023"/>
            <a:ext cx="3048119" cy="716280"/>
          </a:xfrm>
          <a:prstGeom prst="rect">
            <a:avLst/>
          </a:prstGeom>
          <a:noFill/>
        </p:spPr>
        <p:txBody>
          <a:bodyPr wrap="square" lIns="0" tIns="0" rIns="0" bIns="0" rtlCol="0" anchor="t"/>
          <a:lstStyle/>
          <a:p>
            <a:pPr marL="0" indent="0" algn="l">
              <a:lnSpc>
                <a:spcPts val="2750"/>
              </a:lnSpc>
              <a:buNone/>
            </a:pPr>
            <a:r>
              <a:rPr lang="en-US" sz="2200" dirty="0">
                <a:solidFill>
                  <a:srgbClr val="000000"/>
                </a:solidFill>
                <a:latin typeface="Roboto Slab" pitchFamily="34" charset="0"/>
                <a:ea typeface="Roboto Slab" pitchFamily="34" charset="-122"/>
                <a:cs typeface="Roboto Slab" pitchFamily="34" charset="-120"/>
              </a:rPr>
              <a:t>🚜</a:t>
            </a:r>
            <a:r>
              <a:rPr lang="en-US" sz="2200" dirty="0">
                <a:solidFill>
                  <a:srgbClr val="15213F"/>
                </a:solidFill>
                <a:latin typeface="Roboto Slab" pitchFamily="34" charset="0"/>
                <a:ea typeface="Roboto Slab" pitchFamily="34" charset="-122"/>
                <a:cs typeface="Roboto Slab" pitchFamily="34" charset="-120"/>
              </a:rPr>
              <a:t> Agricultural Planning</a:t>
            </a:r>
            <a:endParaRPr lang="en-US" sz="2200" dirty="0"/>
          </a:p>
        </p:txBody>
      </p:sp>
      <p:sp>
        <p:nvSpPr>
          <p:cNvPr id="8" name="Text 4"/>
          <p:cNvSpPr/>
          <p:nvPr/>
        </p:nvSpPr>
        <p:spPr>
          <a:xfrm>
            <a:off x="4125278" y="5223391"/>
            <a:ext cx="3048119" cy="1451610"/>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Farmers can optimize irrigation schedules and protect crops by knowing exactly when rain is expected.</a:t>
            </a:r>
            <a:endParaRPr lang="en-US" sz="1750" dirty="0"/>
          </a:p>
        </p:txBody>
      </p:sp>
      <p:pic>
        <p:nvPicPr>
          <p:cNvPr id="9" name="Image 2" descr="preencoded.png"/>
          <p:cNvPicPr>
            <a:picLocks noChangeAspect="1"/>
          </p:cNvPicPr>
          <p:nvPr/>
        </p:nvPicPr>
        <p:blipFill>
          <a:blip r:embed="rId5"/>
          <a:stretch>
            <a:fillRect/>
          </a:stretch>
        </p:blipFill>
        <p:spPr>
          <a:xfrm>
            <a:off x="7456884" y="2731294"/>
            <a:ext cx="2194560" cy="1356241"/>
          </a:xfrm>
          <a:prstGeom prst="rect">
            <a:avLst/>
          </a:prstGeom>
        </p:spPr>
      </p:pic>
      <p:sp>
        <p:nvSpPr>
          <p:cNvPr id="10" name="Text 5"/>
          <p:cNvSpPr/>
          <p:nvPr/>
        </p:nvSpPr>
        <p:spPr>
          <a:xfrm>
            <a:off x="7456884" y="4371023"/>
            <a:ext cx="2835235" cy="361950"/>
          </a:xfrm>
          <a:prstGeom prst="rect">
            <a:avLst/>
          </a:prstGeom>
          <a:noFill/>
        </p:spPr>
        <p:txBody>
          <a:bodyPr wrap="none" lIns="0" tIns="0" rIns="0" bIns="0" rtlCol="0" anchor="t"/>
          <a:lstStyle/>
          <a:p>
            <a:pPr marL="0" indent="0" algn="l">
              <a:lnSpc>
                <a:spcPts val="2750"/>
              </a:lnSpc>
              <a:buNone/>
            </a:pPr>
            <a:r>
              <a:rPr lang="en-US" sz="2200" dirty="0">
                <a:solidFill>
                  <a:srgbClr val="000000"/>
                </a:solidFill>
                <a:latin typeface="Roboto Slab" pitchFamily="34" charset="0"/>
                <a:ea typeface="Roboto Slab" pitchFamily="34" charset="-122"/>
                <a:cs typeface="Roboto Slab" pitchFamily="34" charset="-120"/>
              </a:rPr>
              <a:t>🚗</a:t>
            </a:r>
            <a:r>
              <a:rPr lang="en-US" sz="2200" dirty="0">
                <a:solidFill>
                  <a:srgbClr val="15213F"/>
                </a:solidFill>
                <a:latin typeface="Roboto Slab" pitchFamily="34" charset="0"/>
                <a:ea typeface="Roboto Slab" pitchFamily="34" charset="-122"/>
                <a:cs typeface="Roboto Slab" pitchFamily="34" charset="-120"/>
              </a:rPr>
              <a:t> Travel &amp; Tourism</a:t>
            </a:r>
            <a:endParaRPr lang="en-US" sz="2200" dirty="0"/>
          </a:p>
        </p:txBody>
      </p:sp>
      <p:sp>
        <p:nvSpPr>
          <p:cNvPr id="11" name="Text 6"/>
          <p:cNvSpPr/>
          <p:nvPr/>
        </p:nvSpPr>
        <p:spPr>
          <a:xfrm>
            <a:off x="7456884" y="4869061"/>
            <a:ext cx="3048119" cy="1451610"/>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Travelers and tourists can plan outdoor activities effectively, maximizing their experience and safety.</a:t>
            </a:r>
            <a:endParaRPr lang="en-US" sz="1750" dirty="0"/>
          </a:p>
        </p:txBody>
      </p:sp>
      <p:pic>
        <p:nvPicPr>
          <p:cNvPr id="12" name="Image 3" descr="preencoded.png"/>
          <p:cNvPicPr>
            <a:picLocks noChangeAspect="1"/>
          </p:cNvPicPr>
          <p:nvPr/>
        </p:nvPicPr>
        <p:blipFill>
          <a:blip r:embed="rId6"/>
          <a:stretch>
            <a:fillRect/>
          </a:stretch>
        </p:blipFill>
        <p:spPr>
          <a:xfrm>
            <a:off x="10788491" y="2731294"/>
            <a:ext cx="2194560" cy="1356241"/>
          </a:xfrm>
          <a:prstGeom prst="rect">
            <a:avLst/>
          </a:prstGeom>
        </p:spPr>
      </p:pic>
      <p:sp>
        <p:nvSpPr>
          <p:cNvPr id="13" name="Text 7"/>
          <p:cNvSpPr/>
          <p:nvPr/>
        </p:nvSpPr>
        <p:spPr>
          <a:xfrm>
            <a:off x="10788491" y="4371023"/>
            <a:ext cx="3008948" cy="361950"/>
          </a:xfrm>
          <a:prstGeom prst="rect">
            <a:avLst/>
          </a:prstGeom>
          <a:noFill/>
        </p:spPr>
        <p:txBody>
          <a:bodyPr wrap="none" lIns="0" tIns="0" rIns="0" bIns="0" rtlCol="0" anchor="t"/>
          <a:lstStyle/>
          <a:p>
            <a:pPr marL="0" indent="0" algn="l">
              <a:lnSpc>
                <a:spcPts val="2750"/>
              </a:lnSpc>
              <a:buNone/>
            </a:pPr>
            <a:r>
              <a:rPr lang="en-US" sz="2200" dirty="0">
                <a:solidFill>
                  <a:srgbClr val="000000"/>
                </a:solidFill>
                <a:latin typeface="Roboto Slab" pitchFamily="34" charset="0"/>
                <a:ea typeface="Roboto Slab" pitchFamily="34" charset="-122"/>
                <a:cs typeface="Roboto Slab" pitchFamily="34" charset="-120"/>
              </a:rPr>
              <a:t>🏫</a:t>
            </a:r>
            <a:r>
              <a:rPr lang="en-US" sz="2200" dirty="0">
                <a:solidFill>
                  <a:srgbClr val="15213F"/>
                </a:solidFill>
                <a:latin typeface="Roboto Slab" pitchFamily="34" charset="0"/>
                <a:ea typeface="Roboto Slab" pitchFamily="34" charset="-122"/>
                <a:cs typeface="Roboto Slab" pitchFamily="34" charset="-120"/>
              </a:rPr>
              <a:t> Educational Events</a:t>
            </a:r>
            <a:endParaRPr lang="en-US" sz="2200" dirty="0"/>
          </a:p>
        </p:txBody>
      </p:sp>
      <p:sp>
        <p:nvSpPr>
          <p:cNvPr id="14" name="Text 8"/>
          <p:cNvSpPr/>
          <p:nvPr/>
        </p:nvSpPr>
        <p:spPr>
          <a:xfrm>
            <a:off x="10788491" y="4869061"/>
            <a:ext cx="3048119" cy="1451610"/>
          </a:xfrm>
          <a:prstGeom prst="rect">
            <a:avLst/>
          </a:prstGeom>
          <a:noFill/>
        </p:spPr>
        <p:txBody>
          <a:bodyPr wrap="square" lIns="0" tIns="0" rIns="0" bIns="0" rtlCol="0" anchor="t"/>
          <a:lstStyle/>
          <a:p>
            <a:pPr marL="0" indent="0" algn="l">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Schools and organizations can safely organize outdoor activities, ensuring student safety and event success.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35725"/>
            <a:ext cx="9203293" cy="731639"/>
          </a:xfrm>
          <a:prstGeom prst="rect">
            <a:avLst/>
          </a:prstGeom>
          <a:noFill/>
        </p:spPr>
        <p:txBody>
          <a:bodyPr wrap="none" lIns="0" tIns="0" rIns="0" bIns="0" rtlCol="0" anchor="t"/>
          <a:lstStyle/>
          <a:p>
            <a:pPr marL="0" indent="0" algn="l">
              <a:lnSpc>
                <a:spcPts val="5550"/>
              </a:lnSpc>
              <a:buNone/>
            </a:pPr>
            <a:r>
              <a:rPr lang="en-US" sz="4450" dirty="0">
                <a:solidFill>
                  <a:srgbClr val="000000"/>
                </a:solidFill>
                <a:latin typeface="Roboto Slab" pitchFamily="34" charset="0"/>
                <a:ea typeface="Roboto Slab" pitchFamily="34" charset="-122"/>
                <a:cs typeface="Roboto Slab" pitchFamily="34" charset="-120"/>
              </a:rPr>
              <a:t>🧩</a:t>
            </a:r>
            <a:r>
              <a:rPr lang="en-US" sz="4450" dirty="0">
                <a:solidFill>
                  <a:srgbClr val="3257B8"/>
                </a:solidFill>
                <a:latin typeface="Roboto Slab" pitchFamily="34" charset="0"/>
                <a:ea typeface="Roboto Slab" pitchFamily="34" charset="-122"/>
                <a:cs typeface="Roboto Slab" pitchFamily="34" charset="-120"/>
              </a:rPr>
              <a:t> Future Enhancement Roadmap</a:t>
            </a:r>
            <a:endParaRPr lang="en-US" sz="4450" dirty="0"/>
          </a:p>
        </p:txBody>
      </p:sp>
      <p:sp>
        <p:nvSpPr>
          <p:cNvPr id="3" name="Shape 1"/>
          <p:cNvSpPr/>
          <p:nvPr/>
        </p:nvSpPr>
        <p:spPr>
          <a:xfrm>
            <a:off x="793790" y="4707374"/>
            <a:ext cx="13042821" cy="30480"/>
          </a:xfrm>
          <a:prstGeom prst="roundRect">
            <a:avLst>
              <a:gd name="adj" fmla="val 111628"/>
            </a:avLst>
          </a:prstGeom>
          <a:solidFill>
            <a:srgbClr val="CFD2D8"/>
          </a:solidFill>
        </p:spPr>
      </p:sp>
      <p:sp>
        <p:nvSpPr>
          <p:cNvPr id="4" name="Shape 2"/>
          <p:cNvSpPr/>
          <p:nvPr/>
        </p:nvSpPr>
        <p:spPr>
          <a:xfrm>
            <a:off x="3301960" y="4026932"/>
            <a:ext cx="30480" cy="680442"/>
          </a:xfrm>
          <a:prstGeom prst="roundRect">
            <a:avLst>
              <a:gd name="adj" fmla="val 111628"/>
            </a:avLst>
          </a:prstGeom>
          <a:solidFill>
            <a:srgbClr val="CFD2D8"/>
          </a:solidFill>
        </p:spPr>
      </p:sp>
      <p:sp>
        <p:nvSpPr>
          <p:cNvPr id="5" name="Shape 3"/>
          <p:cNvSpPr/>
          <p:nvPr/>
        </p:nvSpPr>
        <p:spPr>
          <a:xfrm>
            <a:off x="3062049" y="4452223"/>
            <a:ext cx="510302" cy="510302"/>
          </a:xfrm>
          <a:prstGeom prst="roundRect">
            <a:avLst>
              <a:gd name="adj" fmla="val 6667"/>
            </a:avLst>
          </a:prstGeom>
          <a:solidFill>
            <a:srgbClr val="E9ECF2"/>
          </a:solidFill>
        </p:spPr>
      </p:sp>
      <p:sp>
        <p:nvSpPr>
          <p:cNvPr id="6" name="Text 4"/>
          <p:cNvSpPr/>
          <p:nvPr/>
        </p:nvSpPr>
        <p:spPr>
          <a:xfrm>
            <a:off x="3147120" y="4494728"/>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1</a:t>
            </a:r>
            <a:endParaRPr lang="en-US" sz="2650" dirty="0"/>
          </a:p>
        </p:txBody>
      </p:sp>
      <p:sp>
        <p:nvSpPr>
          <p:cNvPr id="7" name="Text 5"/>
          <p:cNvSpPr/>
          <p:nvPr/>
        </p:nvSpPr>
        <p:spPr>
          <a:xfrm>
            <a:off x="1716167" y="2220992"/>
            <a:ext cx="3202186" cy="354330"/>
          </a:xfrm>
          <a:prstGeom prst="rect">
            <a:avLst/>
          </a:prstGeom>
          <a:noFill/>
        </p:spPr>
        <p:txBody>
          <a:bodyPr wrap="none" lIns="0" tIns="0" rIns="0" bIns="0" rtlCol="0" anchor="t"/>
          <a:lstStyle/>
          <a:p>
            <a:pPr marL="0" indent="0" algn="ctr">
              <a:lnSpc>
                <a:spcPts val="2750"/>
              </a:lnSpc>
              <a:buNone/>
            </a:pPr>
            <a:r>
              <a:rPr lang="en-US" sz="2200" dirty="0">
                <a:solidFill>
                  <a:srgbClr val="15213F"/>
                </a:solidFill>
                <a:latin typeface="Roboto Slab" pitchFamily="34" charset="0"/>
                <a:ea typeface="Roboto Slab" pitchFamily="34" charset="-122"/>
                <a:cs typeface="Roboto Slab" pitchFamily="34" charset="-120"/>
              </a:rPr>
              <a:t>Phase 1: ML Forecasting</a:t>
            </a:r>
            <a:endParaRPr lang="en-US" sz="2200" dirty="0"/>
          </a:p>
        </p:txBody>
      </p:sp>
      <p:sp>
        <p:nvSpPr>
          <p:cNvPr id="8" name="Text 6"/>
          <p:cNvSpPr/>
          <p:nvPr/>
        </p:nvSpPr>
        <p:spPr>
          <a:xfrm>
            <a:off x="1020604" y="2711410"/>
            <a:ext cx="4593312" cy="1088708"/>
          </a:xfrm>
          <a:prstGeom prst="rect">
            <a:avLst/>
          </a:prstGeom>
          <a:noFill/>
        </p:spPr>
        <p:txBody>
          <a:bodyPr wrap="square" lIns="0" tIns="0" rIns="0" bIns="0" rtlCol="0" anchor="t"/>
          <a:lstStyle/>
          <a:p>
            <a:pPr marL="0" indent="0" algn="ctr">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Deploy advanced machine learning models trained on historical NASA data for multi-day predictions with enhanced accuracy.</a:t>
            </a:r>
            <a:endParaRPr lang="en-US" sz="1750" dirty="0"/>
          </a:p>
        </p:txBody>
      </p:sp>
      <p:sp>
        <p:nvSpPr>
          <p:cNvPr id="9" name="Shape 7"/>
          <p:cNvSpPr/>
          <p:nvPr/>
        </p:nvSpPr>
        <p:spPr>
          <a:xfrm>
            <a:off x="5967293" y="4707374"/>
            <a:ext cx="30480" cy="680442"/>
          </a:xfrm>
          <a:prstGeom prst="roundRect">
            <a:avLst>
              <a:gd name="adj" fmla="val 111628"/>
            </a:avLst>
          </a:prstGeom>
          <a:solidFill>
            <a:srgbClr val="CFD2D8"/>
          </a:solidFill>
        </p:spPr>
      </p:sp>
      <p:sp>
        <p:nvSpPr>
          <p:cNvPr id="10" name="Shape 8"/>
          <p:cNvSpPr/>
          <p:nvPr/>
        </p:nvSpPr>
        <p:spPr>
          <a:xfrm>
            <a:off x="5727382" y="4452223"/>
            <a:ext cx="510302" cy="510302"/>
          </a:xfrm>
          <a:prstGeom prst="roundRect">
            <a:avLst>
              <a:gd name="adj" fmla="val 6667"/>
            </a:avLst>
          </a:prstGeom>
          <a:solidFill>
            <a:srgbClr val="E9ECF2"/>
          </a:solidFill>
        </p:spPr>
      </p:sp>
      <p:sp>
        <p:nvSpPr>
          <p:cNvPr id="11" name="Text 9"/>
          <p:cNvSpPr/>
          <p:nvPr/>
        </p:nvSpPr>
        <p:spPr>
          <a:xfrm>
            <a:off x="5812453" y="4494728"/>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2</a:t>
            </a:r>
            <a:endParaRPr lang="en-US" sz="2650" dirty="0"/>
          </a:p>
        </p:txBody>
      </p:sp>
      <p:sp>
        <p:nvSpPr>
          <p:cNvPr id="12" name="Text 10"/>
          <p:cNvSpPr/>
          <p:nvPr/>
        </p:nvSpPr>
        <p:spPr>
          <a:xfrm>
            <a:off x="4046458" y="5614630"/>
            <a:ext cx="3872032" cy="354330"/>
          </a:xfrm>
          <a:prstGeom prst="rect">
            <a:avLst/>
          </a:prstGeom>
          <a:noFill/>
        </p:spPr>
        <p:txBody>
          <a:bodyPr wrap="none" lIns="0" tIns="0" rIns="0" bIns="0" rtlCol="0" anchor="t"/>
          <a:lstStyle/>
          <a:p>
            <a:pPr marL="0" indent="0" algn="ctr">
              <a:lnSpc>
                <a:spcPts val="2750"/>
              </a:lnSpc>
              <a:buNone/>
            </a:pPr>
            <a:r>
              <a:rPr lang="en-US" sz="2200" dirty="0">
                <a:solidFill>
                  <a:srgbClr val="15213F"/>
                </a:solidFill>
                <a:latin typeface="Roboto Slab" pitchFamily="34" charset="0"/>
                <a:ea typeface="Roboto Slab" pitchFamily="34" charset="-122"/>
                <a:cs typeface="Roboto Slab" pitchFamily="34" charset="-120"/>
              </a:rPr>
              <a:t>Phase 2: Interactive Mapping</a:t>
            </a:r>
            <a:endParaRPr lang="en-US" sz="2200" dirty="0"/>
          </a:p>
        </p:txBody>
      </p:sp>
      <p:sp>
        <p:nvSpPr>
          <p:cNvPr id="13" name="Text 11"/>
          <p:cNvSpPr/>
          <p:nvPr/>
        </p:nvSpPr>
        <p:spPr>
          <a:xfrm>
            <a:off x="3685818" y="6105049"/>
            <a:ext cx="4593431" cy="1088708"/>
          </a:xfrm>
          <a:prstGeom prst="rect">
            <a:avLst/>
          </a:prstGeom>
          <a:noFill/>
        </p:spPr>
        <p:txBody>
          <a:bodyPr wrap="square" lIns="0" tIns="0" rIns="0" bIns="0" rtlCol="0" anchor="t"/>
          <a:lstStyle/>
          <a:p>
            <a:pPr marL="0" indent="0" algn="ctr">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Integrate Google Maps allowing users to click anywhere globally for instant hyperlocal rain predictions.</a:t>
            </a:r>
            <a:endParaRPr lang="en-US" sz="1750" dirty="0"/>
          </a:p>
        </p:txBody>
      </p:sp>
      <p:sp>
        <p:nvSpPr>
          <p:cNvPr id="14" name="Shape 12"/>
          <p:cNvSpPr/>
          <p:nvPr/>
        </p:nvSpPr>
        <p:spPr>
          <a:xfrm>
            <a:off x="8632508" y="4026932"/>
            <a:ext cx="30480" cy="680442"/>
          </a:xfrm>
          <a:prstGeom prst="roundRect">
            <a:avLst>
              <a:gd name="adj" fmla="val 111628"/>
            </a:avLst>
          </a:prstGeom>
          <a:solidFill>
            <a:srgbClr val="CFD2D8"/>
          </a:solidFill>
        </p:spPr>
      </p:sp>
      <p:sp>
        <p:nvSpPr>
          <p:cNvPr id="15" name="Shape 13"/>
          <p:cNvSpPr/>
          <p:nvPr/>
        </p:nvSpPr>
        <p:spPr>
          <a:xfrm>
            <a:off x="8392597" y="4452223"/>
            <a:ext cx="510302" cy="510302"/>
          </a:xfrm>
          <a:prstGeom prst="roundRect">
            <a:avLst>
              <a:gd name="adj" fmla="val 6667"/>
            </a:avLst>
          </a:prstGeom>
          <a:solidFill>
            <a:srgbClr val="E9ECF2"/>
          </a:solidFill>
        </p:spPr>
      </p:sp>
      <p:sp>
        <p:nvSpPr>
          <p:cNvPr id="16" name="Text 14"/>
          <p:cNvSpPr/>
          <p:nvPr/>
        </p:nvSpPr>
        <p:spPr>
          <a:xfrm>
            <a:off x="8477667" y="4494728"/>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3</a:t>
            </a:r>
            <a:endParaRPr lang="en-US" sz="2650" dirty="0"/>
          </a:p>
        </p:txBody>
      </p:sp>
      <p:sp>
        <p:nvSpPr>
          <p:cNvPr id="17" name="Text 15"/>
          <p:cNvSpPr/>
          <p:nvPr/>
        </p:nvSpPr>
        <p:spPr>
          <a:xfrm>
            <a:off x="7171730" y="2220992"/>
            <a:ext cx="2952036" cy="354330"/>
          </a:xfrm>
          <a:prstGeom prst="rect">
            <a:avLst/>
          </a:prstGeom>
          <a:noFill/>
        </p:spPr>
        <p:txBody>
          <a:bodyPr wrap="none" lIns="0" tIns="0" rIns="0" bIns="0" rtlCol="0" anchor="t"/>
          <a:lstStyle/>
          <a:p>
            <a:pPr marL="0" indent="0" algn="ctr">
              <a:lnSpc>
                <a:spcPts val="2750"/>
              </a:lnSpc>
              <a:buNone/>
            </a:pPr>
            <a:r>
              <a:rPr lang="en-US" sz="2200" dirty="0">
                <a:solidFill>
                  <a:srgbClr val="15213F"/>
                </a:solidFill>
                <a:latin typeface="Roboto Slab" pitchFamily="34" charset="0"/>
                <a:ea typeface="Roboto Slab" pitchFamily="34" charset="-122"/>
                <a:cs typeface="Roboto Slab" pitchFamily="34" charset="-120"/>
              </a:rPr>
              <a:t>Phase 3: Mobile Alerts</a:t>
            </a:r>
            <a:endParaRPr lang="en-US" sz="2200" dirty="0"/>
          </a:p>
        </p:txBody>
      </p:sp>
      <p:sp>
        <p:nvSpPr>
          <p:cNvPr id="18" name="Text 16"/>
          <p:cNvSpPr/>
          <p:nvPr/>
        </p:nvSpPr>
        <p:spPr>
          <a:xfrm>
            <a:off x="6351032" y="2711410"/>
            <a:ext cx="4593431" cy="1088708"/>
          </a:xfrm>
          <a:prstGeom prst="rect">
            <a:avLst/>
          </a:prstGeom>
          <a:noFill/>
        </p:spPr>
        <p:txBody>
          <a:bodyPr wrap="square" lIns="0" tIns="0" rIns="0" bIns="0" rtlCol="0" anchor="t"/>
          <a:lstStyle/>
          <a:p>
            <a:pPr marL="0" indent="0" algn="ctr">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Launch mobile app with push notifications: "Rain expected in next 6 hours" for proactive event management.</a:t>
            </a:r>
            <a:endParaRPr lang="en-US" sz="1750" dirty="0"/>
          </a:p>
        </p:txBody>
      </p:sp>
      <p:sp>
        <p:nvSpPr>
          <p:cNvPr id="19" name="Shape 17"/>
          <p:cNvSpPr/>
          <p:nvPr/>
        </p:nvSpPr>
        <p:spPr>
          <a:xfrm>
            <a:off x="11297841" y="4707374"/>
            <a:ext cx="30480" cy="680442"/>
          </a:xfrm>
          <a:prstGeom prst="roundRect">
            <a:avLst>
              <a:gd name="adj" fmla="val 111628"/>
            </a:avLst>
          </a:prstGeom>
          <a:solidFill>
            <a:srgbClr val="CFD2D8"/>
          </a:solidFill>
        </p:spPr>
      </p:sp>
      <p:sp>
        <p:nvSpPr>
          <p:cNvPr id="20" name="Shape 18"/>
          <p:cNvSpPr/>
          <p:nvPr/>
        </p:nvSpPr>
        <p:spPr>
          <a:xfrm>
            <a:off x="11057930" y="4452223"/>
            <a:ext cx="510302" cy="510302"/>
          </a:xfrm>
          <a:prstGeom prst="roundRect">
            <a:avLst>
              <a:gd name="adj" fmla="val 6667"/>
            </a:avLst>
          </a:prstGeom>
          <a:solidFill>
            <a:srgbClr val="E9ECF2"/>
          </a:solidFill>
        </p:spPr>
      </p:sp>
      <p:sp>
        <p:nvSpPr>
          <p:cNvPr id="21" name="Text 19"/>
          <p:cNvSpPr/>
          <p:nvPr/>
        </p:nvSpPr>
        <p:spPr>
          <a:xfrm>
            <a:off x="11143000" y="4494728"/>
            <a:ext cx="340162" cy="425291"/>
          </a:xfrm>
          <a:prstGeom prst="rect">
            <a:avLst/>
          </a:prstGeom>
          <a:noFill/>
        </p:spPr>
        <p:txBody>
          <a:bodyPr wrap="none" lIns="0" tIns="0" rIns="0" bIns="0" rtlCol="0" anchor="t"/>
          <a:lstStyle/>
          <a:p>
            <a:pPr marL="0" indent="0" algn="ctr">
              <a:lnSpc>
                <a:spcPts val="2650"/>
              </a:lnSpc>
              <a:buNone/>
            </a:pPr>
            <a:r>
              <a:rPr lang="en-US" sz="2650" dirty="0">
                <a:solidFill>
                  <a:srgbClr val="15213F"/>
                </a:solidFill>
                <a:latin typeface="Roboto Slab" pitchFamily="34" charset="0"/>
                <a:ea typeface="Roboto Slab" pitchFamily="34" charset="-122"/>
                <a:cs typeface="Roboto Slab" pitchFamily="34" charset="-120"/>
              </a:rPr>
              <a:t>4</a:t>
            </a:r>
            <a:endParaRPr lang="en-US" sz="2650" dirty="0"/>
          </a:p>
        </p:txBody>
      </p:sp>
      <p:sp>
        <p:nvSpPr>
          <p:cNvPr id="22" name="Text 20"/>
          <p:cNvSpPr/>
          <p:nvPr/>
        </p:nvSpPr>
        <p:spPr>
          <a:xfrm>
            <a:off x="9711690" y="5614630"/>
            <a:ext cx="3202662" cy="354330"/>
          </a:xfrm>
          <a:prstGeom prst="rect">
            <a:avLst/>
          </a:prstGeom>
          <a:noFill/>
        </p:spPr>
        <p:txBody>
          <a:bodyPr wrap="none" lIns="0" tIns="0" rIns="0" bIns="0" rtlCol="0" anchor="t"/>
          <a:lstStyle/>
          <a:p>
            <a:pPr marL="0" indent="0" algn="ctr">
              <a:lnSpc>
                <a:spcPts val="2750"/>
              </a:lnSpc>
              <a:buNone/>
            </a:pPr>
            <a:r>
              <a:rPr lang="en-US" sz="2200" dirty="0">
                <a:solidFill>
                  <a:srgbClr val="15213F"/>
                </a:solidFill>
                <a:latin typeface="Roboto Slab" pitchFamily="34" charset="0"/>
                <a:ea typeface="Roboto Slab" pitchFamily="34" charset="-122"/>
                <a:cs typeface="Roboto Slab" pitchFamily="34" charset="-120"/>
              </a:rPr>
              <a:t>Phase 4: Enhanced Data</a:t>
            </a:r>
            <a:endParaRPr lang="en-US" sz="2200" dirty="0"/>
          </a:p>
        </p:txBody>
      </p:sp>
      <p:sp>
        <p:nvSpPr>
          <p:cNvPr id="23" name="Text 21"/>
          <p:cNvSpPr/>
          <p:nvPr/>
        </p:nvSpPr>
        <p:spPr>
          <a:xfrm>
            <a:off x="9016365" y="6105049"/>
            <a:ext cx="4593431" cy="1088708"/>
          </a:xfrm>
          <a:prstGeom prst="rect">
            <a:avLst/>
          </a:prstGeom>
          <a:noFill/>
        </p:spPr>
        <p:txBody>
          <a:bodyPr wrap="square" lIns="0" tIns="0" rIns="0" bIns="0" rtlCol="0" anchor="t"/>
          <a:lstStyle/>
          <a:p>
            <a:pPr marL="0" indent="0" algn="ctr">
              <a:lnSpc>
                <a:spcPts val="2850"/>
              </a:lnSpc>
              <a:buNone/>
            </a:pPr>
            <a:r>
              <a:rPr lang="en-US" sz="1750" dirty="0">
                <a:solidFill>
                  <a:srgbClr val="15213F"/>
                </a:solidFill>
                <a:latin typeface="Roboto" panose="02000000000000000000" pitchFamily="34" charset="0"/>
                <a:ea typeface="Roboto" panose="02000000000000000000" pitchFamily="34" charset="-122"/>
                <a:cs typeface="Roboto" panose="02000000000000000000" pitchFamily="34" charset="-120"/>
              </a:rPr>
              <a:t>Incorporate additional NASA datasets including GPM and MODIS for unprecedented forecast precision.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3652" y="505658"/>
            <a:ext cx="6918722" cy="597575"/>
          </a:xfrm>
          <a:prstGeom prst="rect">
            <a:avLst/>
          </a:prstGeom>
          <a:noFill/>
        </p:spPr>
        <p:txBody>
          <a:bodyPr wrap="none" lIns="0" tIns="0" rIns="0" bIns="0" rtlCol="0" anchor="t"/>
          <a:lstStyle/>
          <a:p>
            <a:pPr marL="0" indent="0" algn="l">
              <a:lnSpc>
                <a:spcPts val="4500"/>
              </a:lnSpc>
              <a:buNone/>
            </a:pPr>
            <a:r>
              <a:rPr lang="en-US" sz="3600" dirty="0">
                <a:solidFill>
                  <a:srgbClr val="000000"/>
                </a:solidFill>
                <a:latin typeface="Roboto Slab" pitchFamily="34" charset="0"/>
                <a:ea typeface="Roboto Slab" pitchFamily="34" charset="-122"/>
                <a:cs typeface="Roboto Slab" pitchFamily="34" charset="-120"/>
              </a:rPr>
              <a:t>🎯</a:t>
            </a:r>
            <a:r>
              <a:rPr lang="en-US" sz="3600" dirty="0">
                <a:solidFill>
                  <a:srgbClr val="3257B8"/>
                </a:solidFill>
                <a:latin typeface="Roboto Slab" pitchFamily="34" charset="0"/>
                <a:ea typeface="Roboto Slab" pitchFamily="34" charset="-122"/>
                <a:cs typeface="Roboto Slab" pitchFamily="34" charset="-120"/>
              </a:rPr>
              <a:t> Project Excellence Summary</a:t>
            </a:r>
            <a:endParaRPr lang="en-US" sz="3600" dirty="0"/>
          </a:p>
        </p:txBody>
      </p:sp>
      <p:sp>
        <p:nvSpPr>
          <p:cNvPr id="3" name="Shape 1"/>
          <p:cNvSpPr/>
          <p:nvPr/>
        </p:nvSpPr>
        <p:spPr>
          <a:xfrm>
            <a:off x="643652" y="1471017"/>
            <a:ext cx="13343096" cy="1105257"/>
          </a:xfrm>
          <a:prstGeom prst="roundRect">
            <a:avLst>
              <a:gd name="adj" fmla="val 2496"/>
            </a:avLst>
          </a:prstGeom>
          <a:solidFill>
            <a:srgbClr val="FBFCFE"/>
          </a:solidFill>
          <a:ln w="22860">
            <a:solidFill>
              <a:srgbClr val="CFD2D8"/>
            </a:solidFill>
            <a:prstDash val="solid"/>
          </a:ln>
        </p:spPr>
      </p:sp>
      <p:sp>
        <p:nvSpPr>
          <p:cNvPr id="4" name="Shape 2"/>
          <p:cNvSpPr/>
          <p:nvPr/>
        </p:nvSpPr>
        <p:spPr>
          <a:xfrm>
            <a:off x="666512" y="1493877"/>
            <a:ext cx="735568" cy="1059537"/>
          </a:xfrm>
          <a:prstGeom prst="roundRect">
            <a:avLst>
              <a:gd name="adj" fmla="val 21"/>
            </a:avLst>
          </a:prstGeom>
          <a:solidFill>
            <a:srgbClr val="E9ECF2"/>
          </a:solidFill>
        </p:spPr>
      </p:sp>
      <p:sp>
        <p:nvSpPr>
          <p:cNvPr id="5" name="Text 3"/>
          <p:cNvSpPr/>
          <p:nvPr/>
        </p:nvSpPr>
        <p:spPr>
          <a:xfrm>
            <a:off x="896422" y="1851184"/>
            <a:ext cx="275749" cy="344805"/>
          </a:xfrm>
          <a:prstGeom prst="rect">
            <a:avLst/>
          </a:prstGeom>
          <a:noFill/>
        </p:spPr>
        <p:txBody>
          <a:bodyPr wrap="none" lIns="0" tIns="0" rIns="0" bIns="0" rtlCol="0" anchor="t"/>
          <a:lstStyle/>
          <a:p>
            <a:pPr marL="0" indent="0" algn="l">
              <a:lnSpc>
                <a:spcPts val="2150"/>
              </a:lnSpc>
              <a:buNone/>
            </a:pPr>
            <a:r>
              <a:rPr lang="en-US" sz="2150" dirty="0">
                <a:solidFill>
                  <a:srgbClr val="15213F"/>
                </a:solidFill>
                <a:latin typeface="Roboto Slab" pitchFamily="34" charset="0"/>
                <a:ea typeface="Roboto Slab" pitchFamily="34" charset="-122"/>
                <a:cs typeface="Roboto Slab" pitchFamily="34" charset="-120"/>
              </a:rPr>
              <a:t>1</a:t>
            </a:r>
            <a:endParaRPr lang="en-US" sz="2150" dirty="0"/>
          </a:p>
        </p:txBody>
      </p:sp>
      <p:sp>
        <p:nvSpPr>
          <p:cNvPr id="6" name="Text 4"/>
          <p:cNvSpPr/>
          <p:nvPr/>
        </p:nvSpPr>
        <p:spPr>
          <a:xfrm>
            <a:off x="1585913" y="1677710"/>
            <a:ext cx="2298740" cy="287298"/>
          </a:xfrm>
          <a:prstGeom prst="rect">
            <a:avLst/>
          </a:prstGeom>
          <a:noFill/>
        </p:spPr>
        <p:txBody>
          <a:bodyPr wrap="none" lIns="0" tIns="0" rIns="0" bIns="0" rtlCol="0" anchor="t"/>
          <a:lstStyle/>
          <a:p>
            <a:pPr marL="0" indent="0" algn="l">
              <a:lnSpc>
                <a:spcPts val="2250"/>
              </a:lnSpc>
              <a:buNone/>
            </a:pPr>
            <a:r>
              <a:rPr lang="en-US" sz="1800" dirty="0">
                <a:solidFill>
                  <a:srgbClr val="15213F"/>
                </a:solidFill>
                <a:latin typeface="Roboto Slab" pitchFamily="34" charset="0"/>
                <a:ea typeface="Roboto Slab" pitchFamily="34" charset="-122"/>
                <a:cs typeface="Roboto Slab" pitchFamily="34" charset="-120"/>
              </a:rPr>
              <a:t>NASA Integration</a:t>
            </a:r>
            <a:endParaRPr lang="en-US" sz="1800" dirty="0"/>
          </a:p>
        </p:txBody>
      </p:sp>
      <p:sp>
        <p:nvSpPr>
          <p:cNvPr id="7" name="Text 5"/>
          <p:cNvSpPr/>
          <p:nvPr/>
        </p:nvSpPr>
        <p:spPr>
          <a:xfrm>
            <a:off x="1585913" y="2075259"/>
            <a:ext cx="12377976" cy="294323"/>
          </a:xfrm>
          <a:prstGeom prst="rect">
            <a:avLst/>
          </a:prstGeom>
          <a:noFill/>
        </p:spPr>
        <p:txBody>
          <a:bodyPr wrap="none" lIns="0" tIns="0" rIns="0" bIns="0" rtlCol="0" anchor="t"/>
          <a:lstStyle/>
          <a:p>
            <a:pPr marL="0" indent="0" algn="l">
              <a:lnSpc>
                <a:spcPts val="2300"/>
              </a:lnSpc>
              <a:buNone/>
            </a:pPr>
            <a:r>
              <a:rPr lang="en-US" sz="1400" dirty="0">
                <a:solidFill>
                  <a:srgbClr val="15213F"/>
                </a:solidFill>
                <a:latin typeface="Roboto" panose="02000000000000000000" pitchFamily="34" charset="0"/>
                <a:ea typeface="Roboto" panose="02000000000000000000" pitchFamily="34" charset="-122"/>
                <a:cs typeface="Roboto" panose="02000000000000000000" pitchFamily="34" charset="-120"/>
              </a:rPr>
              <a:t>Authentic use of NASA Earth Observation data through POWER API, demonstrating genuine space technology application</a:t>
            </a:r>
            <a:endParaRPr lang="en-US" sz="1400" dirty="0"/>
          </a:p>
        </p:txBody>
      </p:sp>
      <p:sp>
        <p:nvSpPr>
          <p:cNvPr id="8" name="Shape 6"/>
          <p:cNvSpPr/>
          <p:nvPr/>
        </p:nvSpPr>
        <p:spPr>
          <a:xfrm>
            <a:off x="643652" y="2760107"/>
            <a:ext cx="13343096" cy="1105257"/>
          </a:xfrm>
          <a:prstGeom prst="roundRect">
            <a:avLst>
              <a:gd name="adj" fmla="val 2496"/>
            </a:avLst>
          </a:prstGeom>
          <a:solidFill>
            <a:srgbClr val="FBFCFE"/>
          </a:solidFill>
          <a:ln w="22860">
            <a:solidFill>
              <a:srgbClr val="CFD2D8"/>
            </a:solidFill>
            <a:prstDash val="solid"/>
          </a:ln>
        </p:spPr>
      </p:sp>
      <p:sp>
        <p:nvSpPr>
          <p:cNvPr id="9" name="Shape 7"/>
          <p:cNvSpPr/>
          <p:nvPr/>
        </p:nvSpPr>
        <p:spPr>
          <a:xfrm>
            <a:off x="666512" y="2782967"/>
            <a:ext cx="735568" cy="1059537"/>
          </a:xfrm>
          <a:prstGeom prst="roundRect">
            <a:avLst>
              <a:gd name="adj" fmla="val 21"/>
            </a:avLst>
          </a:prstGeom>
          <a:solidFill>
            <a:srgbClr val="E9ECF2"/>
          </a:solidFill>
        </p:spPr>
      </p:sp>
      <p:sp>
        <p:nvSpPr>
          <p:cNvPr id="10" name="Text 8"/>
          <p:cNvSpPr/>
          <p:nvPr/>
        </p:nvSpPr>
        <p:spPr>
          <a:xfrm>
            <a:off x="896422" y="3140273"/>
            <a:ext cx="275749" cy="344805"/>
          </a:xfrm>
          <a:prstGeom prst="rect">
            <a:avLst/>
          </a:prstGeom>
          <a:noFill/>
        </p:spPr>
        <p:txBody>
          <a:bodyPr wrap="none" lIns="0" tIns="0" rIns="0" bIns="0" rtlCol="0" anchor="t"/>
          <a:lstStyle/>
          <a:p>
            <a:pPr marL="0" indent="0" algn="l">
              <a:lnSpc>
                <a:spcPts val="2150"/>
              </a:lnSpc>
              <a:buNone/>
            </a:pPr>
            <a:r>
              <a:rPr lang="en-US" sz="2150" dirty="0">
                <a:solidFill>
                  <a:srgbClr val="15213F"/>
                </a:solidFill>
                <a:latin typeface="Roboto Slab" pitchFamily="34" charset="0"/>
                <a:ea typeface="Roboto Slab" pitchFamily="34" charset="-122"/>
                <a:cs typeface="Roboto Slab" pitchFamily="34" charset="-120"/>
              </a:rPr>
              <a:t>2</a:t>
            </a:r>
            <a:endParaRPr lang="en-US" sz="2150" dirty="0"/>
          </a:p>
        </p:txBody>
      </p:sp>
      <p:sp>
        <p:nvSpPr>
          <p:cNvPr id="11" name="Text 9"/>
          <p:cNvSpPr/>
          <p:nvPr/>
        </p:nvSpPr>
        <p:spPr>
          <a:xfrm>
            <a:off x="1585913" y="2966799"/>
            <a:ext cx="2330529" cy="287298"/>
          </a:xfrm>
          <a:prstGeom prst="rect">
            <a:avLst/>
          </a:prstGeom>
          <a:noFill/>
        </p:spPr>
        <p:txBody>
          <a:bodyPr wrap="none" lIns="0" tIns="0" rIns="0" bIns="0" rtlCol="0" anchor="t"/>
          <a:lstStyle/>
          <a:p>
            <a:pPr marL="0" indent="0" algn="l">
              <a:lnSpc>
                <a:spcPts val="2250"/>
              </a:lnSpc>
              <a:buNone/>
            </a:pPr>
            <a:r>
              <a:rPr lang="en-US" sz="1800" dirty="0">
                <a:solidFill>
                  <a:srgbClr val="15213F"/>
                </a:solidFill>
                <a:latin typeface="Roboto Slab" pitchFamily="34" charset="0"/>
                <a:ea typeface="Roboto Slab" pitchFamily="34" charset="-122"/>
                <a:cs typeface="Roboto Slab" pitchFamily="34" charset="-120"/>
              </a:rPr>
              <a:t>Technical Innovation</a:t>
            </a:r>
            <a:endParaRPr lang="en-US" sz="1800" dirty="0"/>
          </a:p>
        </p:txBody>
      </p:sp>
      <p:sp>
        <p:nvSpPr>
          <p:cNvPr id="12" name="Text 10"/>
          <p:cNvSpPr/>
          <p:nvPr/>
        </p:nvSpPr>
        <p:spPr>
          <a:xfrm>
            <a:off x="1585913" y="3364349"/>
            <a:ext cx="12377976" cy="294323"/>
          </a:xfrm>
          <a:prstGeom prst="rect">
            <a:avLst/>
          </a:prstGeom>
          <a:noFill/>
        </p:spPr>
        <p:txBody>
          <a:bodyPr wrap="none" lIns="0" tIns="0" rIns="0" bIns="0" rtlCol="0" anchor="t"/>
          <a:lstStyle/>
          <a:p>
            <a:pPr marL="0" indent="0" algn="l">
              <a:lnSpc>
                <a:spcPts val="2300"/>
              </a:lnSpc>
              <a:buNone/>
            </a:pPr>
            <a:r>
              <a:rPr lang="en-US" sz="1400" dirty="0">
                <a:solidFill>
                  <a:srgbClr val="15213F"/>
                </a:solidFill>
                <a:latin typeface="Roboto" panose="02000000000000000000" pitchFamily="34" charset="0"/>
                <a:ea typeface="Roboto" panose="02000000000000000000" pitchFamily="34" charset="-122"/>
                <a:cs typeface="Roboto" panose="02000000000000000000" pitchFamily="34" charset="-120"/>
              </a:rPr>
              <a:t>Novel combination of geolocation services, satellite data, and predictive AI creates unique weather intelligence</a:t>
            </a:r>
            <a:endParaRPr lang="en-US" sz="1400" dirty="0"/>
          </a:p>
        </p:txBody>
      </p:sp>
      <p:sp>
        <p:nvSpPr>
          <p:cNvPr id="13" name="Shape 11"/>
          <p:cNvSpPr/>
          <p:nvPr/>
        </p:nvSpPr>
        <p:spPr>
          <a:xfrm>
            <a:off x="643652" y="4049197"/>
            <a:ext cx="13343096" cy="1105257"/>
          </a:xfrm>
          <a:prstGeom prst="roundRect">
            <a:avLst>
              <a:gd name="adj" fmla="val 2496"/>
            </a:avLst>
          </a:prstGeom>
          <a:solidFill>
            <a:srgbClr val="FBFCFE"/>
          </a:solidFill>
          <a:ln w="22860">
            <a:solidFill>
              <a:srgbClr val="CFD2D8"/>
            </a:solidFill>
            <a:prstDash val="solid"/>
          </a:ln>
        </p:spPr>
      </p:sp>
      <p:sp>
        <p:nvSpPr>
          <p:cNvPr id="14" name="Shape 12"/>
          <p:cNvSpPr/>
          <p:nvPr/>
        </p:nvSpPr>
        <p:spPr>
          <a:xfrm>
            <a:off x="666512" y="4072057"/>
            <a:ext cx="735568" cy="1059537"/>
          </a:xfrm>
          <a:prstGeom prst="roundRect">
            <a:avLst>
              <a:gd name="adj" fmla="val 21"/>
            </a:avLst>
          </a:prstGeom>
          <a:solidFill>
            <a:srgbClr val="E9ECF2"/>
          </a:solidFill>
        </p:spPr>
      </p:sp>
      <p:sp>
        <p:nvSpPr>
          <p:cNvPr id="15" name="Text 13"/>
          <p:cNvSpPr/>
          <p:nvPr/>
        </p:nvSpPr>
        <p:spPr>
          <a:xfrm>
            <a:off x="896422" y="4429363"/>
            <a:ext cx="275749" cy="344805"/>
          </a:xfrm>
          <a:prstGeom prst="rect">
            <a:avLst/>
          </a:prstGeom>
          <a:noFill/>
        </p:spPr>
        <p:txBody>
          <a:bodyPr wrap="none" lIns="0" tIns="0" rIns="0" bIns="0" rtlCol="0" anchor="t"/>
          <a:lstStyle/>
          <a:p>
            <a:pPr marL="0" indent="0" algn="l">
              <a:lnSpc>
                <a:spcPts val="2150"/>
              </a:lnSpc>
              <a:buNone/>
            </a:pPr>
            <a:r>
              <a:rPr lang="en-US" sz="2150" dirty="0">
                <a:solidFill>
                  <a:srgbClr val="15213F"/>
                </a:solidFill>
                <a:latin typeface="Roboto Slab" pitchFamily="34" charset="0"/>
                <a:ea typeface="Roboto Slab" pitchFamily="34" charset="-122"/>
                <a:cs typeface="Roboto Slab" pitchFamily="34" charset="-120"/>
              </a:rPr>
              <a:t>3</a:t>
            </a:r>
            <a:endParaRPr lang="en-US" sz="2150" dirty="0"/>
          </a:p>
        </p:txBody>
      </p:sp>
      <p:sp>
        <p:nvSpPr>
          <p:cNvPr id="16" name="Text 14"/>
          <p:cNvSpPr/>
          <p:nvPr/>
        </p:nvSpPr>
        <p:spPr>
          <a:xfrm>
            <a:off x="1585913" y="4255889"/>
            <a:ext cx="2686288" cy="287298"/>
          </a:xfrm>
          <a:prstGeom prst="rect">
            <a:avLst/>
          </a:prstGeom>
          <a:noFill/>
        </p:spPr>
        <p:txBody>
          <a:bodyPr wrap="none" lIns="0" tIns="0" rIns="0" bIns="0" rtlCol="0" anchor="t"/>
          <a:lstStyle/>
          <a:p>
            <a:pPr marL="0" indent="0" algn="l">
              <a:lnSpc>
                <a:spcPts val="2250"/>
              </a:lnSpc>
              <a:buNone/>
            </a:pPr>
            <a:r>
              <a:rPr lang="en-US" sz="1800" dirty="0">
                <a:solidFill>
                  <a:srgbClr val="15213F"/>
                </a:solidFill>
                <a:latin typeface="Roboto Slab" pitchFamily="34" charset="0"/>
                <a:ea typeface="Roboto Slab" pitchFamily="34" charset="-122"/>
                <a:cs typeface="Roboto Slab" pitchFamily="34" charset="-120"/>
              </a:rPr>
              <a:t>Human-Centered Impact</a:t>
            </a:r>
            <a:endParaRPr lang="en-US" sz="1800" dirty="0"/>
          </a:p>
        </p:txBody>
      </p:sp>
      <p:sp>
        <p:nvSpPr>
          <p:cNvPr id="17" name="Text 15"/>
          <p:cNvSpPr/>
          <p:nvPr/>
        </p:nvSpPr>
        <p:spPr>
          <a:xfrm>
            <a:off x="1585913" y="4653439"/>
            <a:ext cx="12377976" cy="294323"/>
          </a:xfrm>
          <a:prstGeom prst="rect">
            <a:avLst/>
          </a:prstGeom>
          <a:noFill/>
        </p:spPr>
        <p:txBody>
          <a:bodyPr wrap="none" lIns="0" tIns="0" rIns="0" bIns="0" rtlCol="0" anchor="t"/>
          <a:lstStyle/>
          <a:p>
            <a:pPr marL="0" indent="0" algn="l">
              <a:lnSpc>
                <a:spcPts val="2300"/>
              </a:lnSpc>
              <a:buNone/>
            </a:pPr>
            <a:r>
              <a:rPr lang="en-US" sz="1400" dirty="0">
                <a:solidFill>
                  <a:srgbClr val="15213F"/>
                </a:solidFill>
                <a:latin typeface="Roboto" panose="02000000000000000000" pitchFamily="34" charset="0"/>
                <a:ea typeface="Roboto" panose="02000000000000000000" pitchFamily="34" charset="-122"/>
                <a:cs typeface="Roboto" panose="02000000000000000000" pitchFamily="34" charset="-120"/>
              </a:rPr>
              <a:t>Addresses real-world pain points for event planners, farmers, and communities making weather-dependent decisions</a:t>
            </a:r>
            <a:endParaRPr lang="en-US" sz="1400" dirty="0"/>
          </a:p>
        </p:txBody>
      </p:sp>
      <p:sp>
        <p:nvSpPr>
          <p:cNvPr id="18" name="Shape 16"/>
          <p:cNvSpPr/>
          <p:nvPr/>
        </p:nvSpPr>
        <p:spPr>
          <a:xfrm>
            <a:off x="643652" y="5338286"/>
            <a:ext cx="13343096" cy="1105257"/>
          </a:xfrm>
          <a:prstGeom prst="roundRect">
            <a:avLst>
              <a:gd name="adj" fmla="val 2496"/>
            </a:avLst>
          </a:prstGeom>
          <a:solidFill>
            <a:srgbClr val="FBFCFE"/>
          </a:solidFill>
          <a:ln w="22860">
            <a:solidFill>
              <a:srgbClr val="CFD2D8"/>
            </a:solidFill>
            <a:prstDash val="solid"/>
          </a:ln>
        </p:spPr>
      </p:sp>
      <p:sp>
        <p:nvSpPr>
          <p:cNvPr id="19" name="Shape 17"/>
          <p:cNvSpPr/>
          <p:nvPr/>
        </p:nvSpPr>
        <p:spPr>
          <a:xfrm>
            <a:off x="666512" y="5361146"/>
            <a:ext cx="735568" cy="1059537"/>
          </a:xfrm>
          <a:prstGeom prst="roundRect">
            <a:avLst>
              <a:gd name="adj" fmla="val 21"/>
            </a:avLst>
          </a:prstGeom>
          <a:solidFill>
            <a:srgbClr val="E9ECF2"/>
          </a:solidFill>
        </p:spPr>
      </p:sp>
      <p:sp>
        <p:nvSpPr>
          <p:cNvPr id="20" name="Text 18"/>
          <p:cNvSpPr/>
          <p:nvPr/>
        </p:nvSpPr>
        <p:spPr>
          <a:xfrm>
            <a:off x="896422" y="5718453"/>
            <a:ext cx="275749" cy="344805"/>
          </a:xfrm>
          <a:prstGeom prst="rect">
            <a:avLst/>
          </a:prstGeom>
          <a:noFill/>
        </p:spPr>
        <p:txBody>
          <a:bodyPr wrap="none" lIns="0" tIns="0" rIns="0" bIns="0" rtlCol="0" anchor="t"/>
          <a:lstStyle/>
          <a:p>
            <a:pPr marL="0" indent="0" algn="l">
              <a:lnSpc>
                <a:spcPts val="2150"/>
              </a:lnSpc>
              <a:buNone/>
            </a:pPr>
            <a:r>
              <a:rPr lang="en-US" sz="2150" dirty="0">
                <a:solidFill>
                  <a:srgbClr val="15213F"/>
                </a:solidFill>
                <a:latin typeface="Roboto Slab" pitchFamily="34" charset="0"/>
                <a:ea typeface="Roboto Slab" pitchFamily="34" charset="-122"/>
                <a:cs typeface="Roboto Slab" pitchFamily="34" charset="-120"/>
              </a:rPr>
              <a:t>4</a:t>
            </a:r>
            <a:endParaRPr lang="en-US" sz="2150" dirty="0"/>
          </a:p>
        </p:txBody>
      </p:sp>
      <p:sp>
        <p:nvSpPr>
          <p:cNvPr id="21" name="Text 19"/>
          <p:cNvSpPr/>
          <p:nvPr/>
        </p:nvSpPr>
        <p:spPr>
          <a:xfrm>
            <a:off x="1585913" y="5544979"/>
            <a:ext cx="2514838" cy="287298"/>
          </a:xfrm>
          <a:prstGeom prst="rect">
            <a:avLst/>
          </a:prstGeom>
          <a:noFill/>
        </p:spPr>
        <p:txBody>
          <a:bodyPr wrap="none" lIns="0" tIns="0" rIns="0" bIns="0" rtlCol="0" anchor="t"/>
          <a:lstStyle/>
          <a:p>
            <a:pPr marL="0" indent="0" algn="l">
              <a:lnSpc>
                <a:spcPts val="2250"/>
              </a:lnSpc>
              <a:buNone/>
            </a:pPr>
            <a:r>
              <a:rPr lang="en-US" sz="1800" dirty="0">
                <a:solidFill>
                  <a:srgbClr val="15213F"/>
                </a:solidFill>
                <a:latin typeface="Roboto Slab" pitchFamily="34" charset="0"/>
                <a:ea typeface="Roboto Slab" pitchFamily="34" charset="-122"/>
                <a:cs typeface="Roboto Slab" pitchFamily="34" charset="-120"/>
              </a:rPr>
              <a:t>Universal Accessibility</a:t>
            </a:r>
            <a:endParaRPr lang="en-US" sz="1800" dirty="0"/>
          </a:p>
        </p:txBody>
      </p:sp>
      <p:sp>
        <p:nvSpPr>
          <p:cNvPr id="22" name="Text 20"/>
          <p:cNvSpPr/>
          <p:nvPr/>
        </p:nvSpPr>
        <p:spPr>
          <a:xfrm>
            <a:off x="1585913" y="5942528"/>
            <a:ext cx="12377976" cy="294323"/>
          </a:xfrm>
          <a:prstGeom prst="rect">
            <a:avLst/>
          </a:prstGeom>
          <a:noFill/>
        </p:spPr>
        <p:txBody>
          <a:bodyPr wrap="none" lIns="0" tIns="0" rIns="0" bIns="0" rtlCol="0" anchor="t"/>
          <a:lstStyle/>
          <a:p>
            <a:pPr marL="0" indent="0" algn="l">
              <a:lnSpc>
                <a:spcPts val="2300"/>
              </a:lnSpc>
              <a:buNone/>
            </a:pPr>
            <a:r>
              <a:rPr lang="en-US" sz="1400" dirty="0">
                <a:solidFill>
                  <a:srgbClr val="15213F"/>
                </a:solidFill>
                <a:latin typeface="Roboto" panose="02000000000000000000" pitchFamily="34" charset="0"/>
                <a:ea typeface="Roboto" panose="02000000000000000000" pitchFamily="34" charset="-122"/>
                <a:cs typeface="Roboto" panose="02000000000000000000" pitchFamily="34" charset="-120"/>
              </a:rPr>
              <a:t>Simple web interface using open NASA APIs makes advanced weather prediction available to everyone globally</a:t>
            </a:r>
            <a:endParaRPr lang="en-US" sz="1400" dirty="0"/>
          </a:p>
        </p:txBody>
      </p:sp>
      <p:sp>
        <p:nvSpPr>
          <p:cNvPr id="23" name="Shape 21"/>
          <p:cNvSpPr/>
          <p:nvPr/>
        </p:nvSpPr>
        <p:spPr>
          <a:xfrm>
            <a:off x="643652" y="6627376"/>
            <a:ext cx="13343096" cy="1105257"/>
          </a:xfrm>
          <a:prstGeom prst="roundRect">
            <a:avLst>
              <a:gd name="adj" fmla="val 2496"/>
            </a:avLst>
          </a:prstGeom>
          <a:solidFill>
            <a:srgbClr val="FBFCFE"/>
          </a:solidFill>
          <a:ln w="22860">
            <a:solidFill>
              <a:srgbClr val="CFD2D8"/>
            </a:solidFill>
            <a:prstDash val="solid"/>
          </a:ln>
        </p:spPr>
      </p:sp>
      <p:sp>
        <p:nvSpPr>
          <p:cNvPr id="24" name="Shape 22"/>
          <p:cNvSpPr/>
          <p:nvPr/>
        </p:nvSpPr>
        <p:spPr>
          <a:xfrm>
            <a:off x="666512" y="6650236"/>
            <a:ext cx="735568" cy="1059537"/>
          </a:xfrm>
          <a:prstGeom prst="roundRect">
            <a:avLst>
              <a:gd name="adj" fmla="val 21"/>
            </a:avLst>
          </a:prstGeom>
          <a:solidFill>
            <a:srgbClr val="E9ECF2"/>
          </a:solidFill>
        </p:spPr>
      </p:sp>
      <p:sp>
        <p:nvSpPr>
          <p:cNvPr id="25" name="Text 23"/>
          <p:cNvSpPr/>
          <p:nvPr/>
        </p:nvSpPr>
        <p:spPr>
          <a:xfrm>
            <a:off x="896422" y="7007543"/>
            <a:ext cx="275749" cy="344805"/>
          </a:xfrm>
          <a:prstGeom prst="rect">
            <a:avLst/>
          </a:prstGeom>
          <a:noFill/>
        </p:spPr>
        <p:txBody>
          <a:bodyPr wrap="none" lIns="0" tIns="0" rIns="0" bIns="0" rtlCol="0" anchor="t"/>
          <a:lstStyle/>
          <a:p>
            <a:pPr marL="0" indent="0" algn="l">
              <a:lnSpc>
                <a:spcPts val="2150"/>
              </a:lnSpc>
              <a:buNone/>
            </a:pPr>
            <a:r>
              <a:rPr lang="en-US" sz="2150" dirty="0">
                <a:solidFill>
                  <a:srgbClr val="15213F"/>
                </a:solidFill>
                <a:latin typeface="Roboto Slab" pitchFamily="34" charset="0"/>
                <a:ea typeface="Roboto Slab" pitchFamily="34" charset="-122"/>
                <a:cs typeface="Roboto Slab" pitchFamily="34" charset="-120"/>
              </a:rPr>
              <a:t>5</a:t>
            </a:r>
            <a:endParaRPr lang="en-US" sz="2150" dirty="0"/>
          </a:p>
        </p:txBody>
      </p:sp>
      <p:sp>
        <p:nvSpPr>
          <p:cNvPr id="26" name="Text 24"/>
          <p:cNvSpPr/>
          <p:nvPr/>
        </p:nvSpPr>
        <p:spPr>
          <a:xfrm>
            <a:off x="1585913" y="6834068"/>
            <a:ext cx="2321719" cy="287298"/>
          </a:xfrm>
          <a:prstGeom prst="rect">
            <a:avLst/>
          </a:prstGeom>
          <a:noFill/>
        </p:spPr>
        <p:txBody>
          <a:bodyPr wrap="none" lIns="0" tIns="0" rIns="0" bIns="0" rtlCol="0" anchor="t"/>
          <a:lstStyle/>
          <a:p>
            <a:pPr marL="0" indent="0" algn="l">
              <a:lnSpc>
                <a:spcPts val="2250"/>
              </a:lnSpc>
              <a:buNone/>
            </a:pPr>
            <a:r>
              <a:rPr lang="en-US" sz="1800" dirty="0">
                <a:solidFill>
                  <a:srgbClr val="15213F"/>
                </a:solidFill>
                <a:latin typeface="Roboto Slab" pitchFamily="34" charset="0"/>
                <a:ea typeface="Roboto Slab" pitchFamily="34" charset="-122"/>
                <a:cs typeface="Roboto Slab" pitchFamily="34" charset="-120"/>
              </a:rPr>
              <a:t>Scalable Architecture</a:t>
            </a:r>
            <a:endParaRPr lang="en-US" sz="1800" dirty="0"/>
          </a:p>
        </p:txBody>
      </p:sp>
      <p:sp>
        <p:nvSpPr>
          <p:cNvPr id="27" name="Text 25"/>
          <p:cNvSpPr/>
          <p:nvPr/>
        </p:nvSpPr>
        <p:spPr>
          <a:xfrm>
            <a:off x="1585913" y="7231618"/>
            <a:ext cx="12377976" cy="294323"/>
          </a:xfrm>
          <a:prstGeom prst="rect">
            <a:avLst/>
          </a:prstGeom>
          <a:noFill/>
        </p:spPr>
        <p:txBody>
          <a:bodyPr wrap="none" lIns="0" tIns="0" rIns="0" bIns="0" rtlCol="0" anchor="t"/>
          <a:lstStyle/>
          <a:p>
            <a:pPr marL="0" indent="0" algn="l">
              <a:lnSpc>
                <a:spcPts val="2300"/>
              </a:lnSpc>
              <a:buNone/>
            </a:pPr>
            <a:r>
              <a:rPr lang="en-US" sz="1400" dirty="0">
                <a:solidFill>
                  <a:srgbClr val="15213F"/>
                </a:solidFill>
                <a:latin typeface="Roboto" panose="02000000000000000000" pitchFamily="34" charset="0"/>
                <a:ea typeface="Roboto" panose="02000000000000000000" pitchFamily="34" charset="-122"/>
                <a:cs typeface="Roboto" panose="02000000000000000000" pitchFamily="34" charset="-120"/>
              </a:rPr>
              <a:t>Foundation designed for seamless expansion into mobile apps, enterprise solutions, and advanced AI capabilities</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672</Words>
  <Application>Microsoft Office PowerPoint</Application>
  <PresentationFormat>Custom</PresentationFormat>
  <Paragraphs>110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Roboto Slab Light</vt:lpstr>
      <vt:lpstr>Roboto Slab</vt:lpstr>
      <vt:lpstr>Roboto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K SRAVYA</cp:lastModifiedBy>
  <cp:revision>4</cp:revision>
  <dcterms:created xsi:type="dcterms:W3CDTF">2025-10-05T06:06:00Z</dcterms:created>
  <dcterms:modified xsi:type="dcterms:W3CDTF">2025-10-05T07:18:25Z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FEEA7464044941A58DAE1BE13FB2A61B_13</vt:lpwstr>
  </property>
  <property fmtid="{D5CDD505-2E9C-101B-9397-08002B2CF9AE}" pid="3" name="KSOProductBuildVer">
    <vt:lpwstr>1033-12.2.0.22549</vt:lpwstr>
  </property>
</Properties>
</file>